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952" r:id="rId2"/>
    <p:sldMasterId id="2147483957" r:id="rId3"/>
    <p:sldMasterId id="2147483960" r:id="rId4"/>
  </p:sldMasterIdLst>
  <p:notesMasterIdLst>
    <p:notesMasterId r:id="rId16"/>
  </p:notesMasterIdLst>
  <p:handoutMasterIdLst>
    <p:handoutMasterId r:id="rId17"/>
  </p:handoutMasterIdLst>
  <p:sldIdLst>
    <p:sldId id="520" r:id="rId5"/>
    <p:sldId id="1024" r:id="rId6"/>
    <p:sldId id="1025" r:id="rId7"/>
    <p:sldId id="1026" r:id="rId8"/>
    <p:sldId id="1027" r:id="rId9"/>
    <p:sldId id="1028" r:id="rId10"/>
    <p:sldId id="1030" r:id="rId11"/>
    <p:sldId id="1031" r:id="rId12"/>
    <p:sldId id="1032" r:id="rId13"/>
    <p:sldId id="1033" r:id="rId14"/>
    <p:sldId id="102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0000FF"/>
    <a:srgbClr val="800000"/>
    <a:srgbClr val="A5002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0" autoAdjust="0"/>
    <p:restoredTop sz="89414" autoAdjust="0"/>
  </p:normalViewPr>
  <p:slideViewPr>
    <p:cSldViewPr>
      <p:cViewPr varScale="1">
        <p:scale>
          <a:sx n="150" d="100"/>
          <a:sy n="150" d="100"/>
        </p:scale>
        <p:origin x="228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509E6AA5-1217-49DB-8F64-5D1519BC7919}" type="datetimeFigureOut">
              <a:rPr lang="en-US" smtClean="0"/>
              <a:t>16.02.2015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15F20DE-54E1-4F14-BB2A-AFF0D08F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8A8EF69-D922-409A-A3F1-8475CF6BD87B}" type="datetimeFigureOut">
              <a:rPr lang="en-US" smtClean="0"/>
              <a:pPr/>
              <a:t>16.02.2015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BF03CA9-A709-4407-86F0-4D6E566E2A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03CA9-A709-4407-86F0-4D6E566E2A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gif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7" y="2209800"/>
            <a:ext cx="8496000" cy="769441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3962400"/>
            <a:ext cx="8496000" cy="584775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5288" y="180000"/>
            <a:ext cx="2933409" cy="802400"/>
          </a:xfrm>
          <a:prstGeom prst="rect">
            <a:avLst/>
          </a:prstGeom>
          <a:noFill/>
        </p:spPr>
        <p:txBody>
          <a:bodyPr wrap="none" lIns="90000" tIns="46800" rIns="90000" bIns="46800" rtlCol="0" anchor="t" anchorCtr="0">
            <a:spAutoFit/>
          </a:bodyPr>
          <a:lstStyle/>
          <a:p>
            <a:r>
              <a:rPr lang="it-IT" sz="3400" b="1" dirty="0" smtClean="0">
                <a:solidFill>
                  <a:schemeClr val="tx1"/>
                </a:solidFill>
                <a:latin typeface="courier new"/>
              </a:rPr>
              <a:t>Poggio Lab</a:t>
            </a:r>
            <a:endParaRPr lang="it-IT" sz="3400" b="1" dirty="0" smtClean="0">
              <a:solidFill>
                <a:schemeClr val="tx1"/>
              </a:solidFill>
              <a:latin typeface="Trebuchet MS"/>
            </a:endParaRPr>
          </a:p>
          <a:p>
            <a:r>
              <a:rPr lang="it-IT" sz="1200" dirty="0" smtClean="0">
                <a:solidFill>
                  <a:schemeClr val="tx1"/>
                </a:solidFill>
              </a:rPr>
              <a:t> Spin, Quantum Electronics, Nanomechanics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28697" y="148935"/>
            <a:ext cx="5562590" cy="833178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chemeClr val="tx1"/>
                </a:solidFill>
              </a:rPr>
              <a:t>Departement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Physik</a:t>
            </a:r>
            <a:endParaRPr lang="en-US" sz="1200" dirty="0" smtClean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chemeClr val="tx1"/>
                </a:solidFill>
              </a:rPr>
              <a:t>Universität</a:t>
            </a:r>
            <a:r>
              <a:rPr lang="en-US" sz="1200" dirty="0" smtClean="0">
                <a:solidFill>
                  <a:schemeClr val="tx1"/>
                </a:solidFill>
              </a:rPr>
              <a:t> Basel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chemeClr val="tx1"/>
                </a:solidFill>
              </a:rPr>
              <a:t>Klingelbergstrasse</a:t>
            </a:r>
            <a:r>
              <a:rPr lang="en-US" sz="1200" dirty="0" smtClean="0">
                <a:solidFill>
                  <a:schemeClr val="tx1"/>
                </a:solidFill>
              </a:rPr>
              <a:t> 82,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4056 Basel, Switzerland</a:t>
            </a:r>
            <a:endParaRPr lang="en-US" sz="1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29834" y="180000"/>
            <a:ext cx="0" cy="802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8071" y="6480000"/>
            <a:ext cx="303929" cy="307777"/>
          </a:xfrm>
          <a:prstGeom prst="rect">
            <a:avLst/>
          </a:prstGeom>
        </p:spPr>
        <p:txBody>
          <a:bodyPr wrap="none" r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2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7" y="2209800"/>
            <a:ext cx="8497887" cy="769441"/>
          </a:xfrm>
          <a:prstGeom prst="rect">
            <a:avLst/>
          </a:prstGeom>
        </p:spPr>
        <p:txBody>
          <a:bodyPr wrap="square" anchor="t" anchorCtr="1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3962400"/>
            <a:ext cx="8497887" cy="584775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5288" y="180000"/>
            <a:ext cx="3186112" cy="82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it-IT" sz="3400" b="1" dirty="0" smtClean="0">
                <a:solidFill>
                  <a:prstClr val="white"/>
                </a:solidFill>
                <a:latin typeface="courier new"/>
              </a:rPr>
              <a:t>Poggio Lab</a:t>
            </a:r>
            <a:endParaRPr lang="it-IT" sz="3400" b="1" dirty="0" smtClean="0">
              <a:solidFill>
                <a:prstClr val="white"/>
              </a:solidFill>
              <a:latin typeface="Trebuchet MS"/>
            </a:endParaRPr>
          </a:p>
          <a:p>
            <a:r>
              <a:rPr lang="it-IT" sz="1200" dirty="0" smtClean="0">
                <a:solidFill>
                  <a:prstClr val="white"/>
                </a:solidFill>
              </a:rPr>
              <a:t> Spin, Quantum Electronics, Nanomechanics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391400" y="180000"/>
            <a:ext cx="1501774" cy="828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white"/>
                </a:solidFill>
                <a:cs typeface="Times New Roman" pitchFamily="18" charset="0"/>
              </a:rPr>
              <a:t>Dennis Weber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prstClr val="white"/>
                </a:solidFill>
              </a:rPr>
              <a:t>Departement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Physik</a:t>
            </a:r>
            <a:r>
              <a:rPr lang="en-US" sz="1200" dirty="0" smtClean="0">
                <a:solidFill>
                  <a:prstClr val="white"/>
                </a:solidFill>
              </a:rPr>
              <a:t/>
            </a:r>
            <a:br>
              <a:rPr lang="en-US" sz="1200" dirty="0" smtClean="0">
                <a:solidFill>
                  <a:prstClr val="white"/>
                </a:solidFill>
              </a:rPr>
            </a:br>
            <a:r>
              <a:rPr lang="en-US" sz="1200" dirty="0" err="1" smtClean="0">
                <a:solidFill>
                  <a:prstClr val="white"/>
                </a:solidFill>
              </a:rPr>
              <a:t>Universität</a:t>
            </a:r>
            <a:r>
              <a:rPr lang="en-US" sz="1200" dirty="0" smtClean="0">
                <a:solidFill>
                  <a:prstClr val="white"/>
                </a:solidFill>
              </a:rPr>
              <a:t> Basel</a:t>
            </a:r>
            <a:endParaRPr lang="en-US" sz="1200" b="1" dirty="0" smtClean="0">
              <a:solidFill>
                <a:prstClr val="white"/>
              </a:solidFill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382142" y="180000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 descr="C:\Users\poggio\martino\Basel\Resources\Logos\SNF.jpg"/>
          <p:cNvPicPr>
            <a:picLocks noChangeAspect="1" noChangeArrowheads="1"/>
          </p:cNvPicPr>
          <p:nvPr userDrawn="1"/>
        </p:nvPicPr>
        <p:blipFill>
          <a:blip r:embed="rId2" cstate="print"/>
          <a:srcRect l="558" t="1343" r="59592" b="70937"/>
          <a:stretch>
            <a:fillRect/>
          </a:stretch>
        </p:blipFill>
        <p:spPr bwMode="auto">
          <a:xfrm>
            <a:off x="2463095" y="6370086"/>
            <a:ext cx="1142855" cy="283427"/>
          </a:xfrm>
          <a:prstGeom prst="rect">
            <a:avLst/>
          </a:prstGeom>
          <a:noFill/>
        </p:spPr>
      </p:pic>
      <p:pic>
        <p:nvPicPr>
          <p:cNvPr id="13" name="Picture 9" descr="http://poggiolab.unibas.ch/funding_files/Aargau_smal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307" y="6241799"/>
            <a:ext cx="425197" cy="540000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541" y="6241800"/>
            <a:ext cx="110076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899" y="6241800"/>
            <a:ext cx="1142393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Documents and Settings\montinar\Desktop\unilogoschwarz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6241799"/>
            <a:ext cx="387428" cy="54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81" y="6241800"/>
            <a:ext cx="116129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80000"/>
            <a:ext cx="8497886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080000"/>
            <a:ext cx="8497885" cy="505461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Font typeface="Wingdings" pitchFamily="2" charset="2"/>
              <a:buChar char="§"/>
              <a:defRPr/>
            </a:lvl2pPr>
            <a:lvl3pPr>
              <a:buClr>
                <a:srgbClr val="FF0000"/>
              </a:buClr>
              <a:buFont typeface="Wingdings" pitchFamily="2" charset="2"/>
              <a:buChar char="§"/>
              <a:defRPr/>
            </a:lvl3pPr>
            <a:lvl4pPr>
              <a:buClr>
                <a:srgbClr val="FF0000"/>
              </a:buClr>
              <a:buFont typeface="Wingdings" pitchFamily="2" charset="2"/>
              <a:buChar char="§"/>
              <a:defRPr/>
            </a:lvl4pPr>
            <a:lvl5pPr>
              <a:buClr>
                <a:srgbClr val="FF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8000"/>
            <a:ext cx="2160000" cy="360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>
                <a:solidFill>
                  <a:prstClr val="black"/>
                </a:solidFill>
              </a:rPr>
              <a:t>27.04.2010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174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EBEE21-12FB-43BD-A778-3E122092117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3999" cy="584775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29444" y="180000"/>
            <a:ext cx="2663206" cy="756234"/>
          </a:xfrm>
          <a:prstGeom prst="rect">
            <a:avLst/>
          </a:prstGeom>
          <a:noFill/>
        </p:spPr>
        <p:txBody>
          <a:bodyPr wrap="none" lIns="90000" tIns="46800" rIns="90000" bIns="46800" rtlCol="0" anchor="t" anchorCtr="0">
            <a:spAutoFit/>
          </a:bodyPr>
          <a:lstStyle/>
          <a:p>
            <a:r>
              <a:rPr lang="it-IT" sz="3200" b="1" dirty="0">
                <a:solidFill>
                  <a:prstClr val="white"/>
                </a:solidFill>
                <a:latin typeface="courier new"/>
              </a:rPr>
              <a:t>Poggio Lab</a:t>
            </a:r>
            <a:endParaRPr lang="it-IT" sz="3200" b="1" dirty="0">
              <a:solidFill>
                <a:prstClr val="white"/>
              </a:solidFill>
              <a:latin typeface="Trebuchet MS"/>
            </a:endParaRPr>
          </a:p>
          <a:p>
            <a:r>
              <a:rPr lang="it-IT" sz="1100" dirty="0" smtClean="0">
                <a:solidFill>
                  <a:prstClr val="white"/>
                </a:solidFill>
              </a:rPr>
              <a:t>Spin</a:t>
            </a:r>
            <a:r>
              <a:rPr lang="it-IT" sz="1100" dirty="0">
                <a:solidFill>
                  <a:prstClr val="white"/>
                </a:solidFill>
              </a:rPr>
              <a:t>, Quantum Electronics, Nanomechanics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x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847" y="6010275"/>
            <a:ext cx="1184393" cy="5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 userDrawn="1"/>
        </p:nvGrpSpPr>
        <p:grpSpPr>
          <a:xfrm>
            <a:off x="447270" y="5791200"/>
            <a:ext cx="848131" cy="995740"/>
            <a:chOff x="3742414" y="3810000"/>
            <a:chExt cx="1362986" cy="1600200"/>
          </a:xfrm>
        </p:grpSpPr>
        <p:sp>
          <p:nvSpPr>
            <p:cNvPr id="15" name="Rectangle 14"/>
            <p:cNvSpPr/>
            <p:nvPr/>
          </p:nvSpPr>
          <p:spPr>
            <a:xfrm>
              <a:off x="3742414" y="3810000"/>
              <a:ext cx="1362986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x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371" y="3881904"/>
              <a:ext cx="1029072" cy="143431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8061362" y="5867404"/>
            <a:ext cx="615094" cy="899054"/>
            <a:chOff x="5989289" y="5788533"/>
            <a:chExt cx="730625" cy="1067919"/>
          </a:xfrm>
        </p:grpSpPr>
        <p:pic>
          <p:nvPicPr>
            <p:cNvPr id="19" name="Picture 9" descr="http://poggiolab.unibas.ch/funding_files/Aargau_smal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9800" y="5788533"/>
              <a:ext cx="549600" cy="69799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5989289" y="6490867"/>
              <a:ext cx="730625" cy="36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prstClr val="black"/>
                  </a:solidFill>
                </a:rPr>
                <a:t>KANTON</a:t>
              </a:r>
              <a:br>
                <a:rPr lang="en-GB" sz="700" b="1" dirty="0" smtClean="0">
                  <a:solidFill>
                    <a:prstClr val="black"/>
                  </a:solidFill>
                </a:rPr>
              </a:br>
              <a:r>
                <a:rPr lang="en-GB" sz="700" b="1" dirty="0" smtClean="0">
                  <a:solidFill>
                    <a:prstClr val="black"/>
                  </a:solidFill>
                </a:rPr>
                <a:t>AARGAU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21" name="Bild 1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39752" y="6058977"/>
            <a:ext cx="2088000" cy="342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2024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3" name="Bild 6" descr="Logo_QSIT_CLAIM_neg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5" y="162842"/>
            <a:ext cx="2127250" cy="9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8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80000"/>
            <a:ext cx="80645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209675"/>
            <a:ext cx="8080375" cy="509032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37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1" y="180000"/>
            <a:ext cx="80645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9750" y="1196975"/>
            <a:ext cx="3956050" cy="4786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1195387"/>
            <a:ext cx="3943350" cy="4786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0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1" y="180000"/>
            <a:ext cx="80645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15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x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847" y="6010275"/>
            <a:ext cx="1184393" cy="5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447270" y="5791200"/>
            <a:ext cx="848131" cy="995740"/>
            <a:chOff x="3742414" y="3810000"/>
            <a:chExt cx="1362986" cy="1600200"/>
          </a:xfrm>
        </p:grpSpPr>
        <p:sp>
          <p:nvSpPr>
            <p:cNvPr id="6" name="Rectangle 5"/>
            <p:cNvSpPr/>
            <p:nvPr/>
          </p:nvSpPr>
          <p:spPr>
            <a:xfrm>
              <a:off x="3742414" y="3810000"/>
              <a:ext cx="1362986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x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371" y="3881904"/>
              <a:ext cx="1029072" cy="143431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8061362" y="5867404"/>
            <a:ext cx="615094" cy="899054"/>
            <a:chOff x="5989289" y="5788533"/>
            <a:chExt cx="730625" cy="1067919"/>
          </a:xfrm>
        </p:grpSpPr>
        <p:pic>
          <p:nvPicPr>
            <p:cNvPr id="9" name="Picture 9" descr="http://poggiolab.unibas.ch/funding_files/Aargau_small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9800" y="5788533"/>
              <a:ext cx="549600" cy="69799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5989289" y="6490867"/>
              <a:ext cx="730625" cy="36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prstClr val="black"/>
                  </a:solidFill>
                </a:rPr>
                <a:t>KANTON</a:t>
              </a:r>
              <a:br>
                <a:rPr lang="en-GB" sz="700" b="1" dirty="0" smtClean="0">
                  <a:solidFill>
                    <a:prstClr val="black"/>
                  </a:solidFill>
                </a:rPr>
              </a:br>
              <a:r>
                <a:rPr lang="en-GB" sz="700" b="1" dirty="0" smtClean="0">
                  <a:solidFill>
                    <a:prstClr val="black"/>
                  </a:solidFill>
                </a:rPr>
                <a:t>AARGAU</a:t>
              </a:r>
              <a:endParaRPr lang="en-US" sz="7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Bild 1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39752" y="6058977"/>
            <a:ext cx="2088000" cy="34210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751" y="180000"/>
            <a:ext cx="80645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EBEE21-12FB-43BD-A778-3E122092117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6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80000"/>
            <a:ext cx="849758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080000"/>
            <a:ext cx="8497588" cy="52200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80000"/>
            <a:ext cx="849758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080000"/>
            <a:ext cx="8497588" cy="52200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Font typeface="Wingdings" pitchFamily="2" charset="2"/>
              <a:buChar char="§"/>
              <a:defRPr/>
            </a:lvl2pPr>
            <a:lvl3pPr>
              <a:buClr>
                <a:srgbClr val="FF0000"/>
              </a:buClr>
              <a:buFont typeface="Wingdings" pitchFamily="2" charset="2"/>
              <a:buChar char="§"/>
              <a:defRPr/>
            </a:lvl3pPr>
            <a:lvl4pPr>
              <a:buClr>
                <a:srgbClr val="FF0000"/>
              </a:buClr>
              <a:buFont typeface="Wingdings" pitchFamily="2" charset="2"/>
              <a:buChar char="§"/>
              <a:defRPr/>
            </a:lvl4pPr>
            <a:lvl5pPr>
              <a:buClr>
                <a:srgbClr val="FF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EBEE21-12FB-43BD-A778-3E122092117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1" y="180000"/>
            <a:ext cx="80645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000" y="6498000"/>
            <a:ext cx="2160000" cy="36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751" y="180000"/>
            <a:ext cx="8064500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39750" y="1196975"/>
            <a:ext cx="3956050" cy="4786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1195387"/>
            <a:ext cx="3943350" cy="4786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54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7" y="2160000"/>
            <a:ext cx="8496000" cy="769441"/>
          </a:xfrm>
          <a:prstGeom prst="rect">
            <a:avLst/>
          </a:prstGeom>
        </p:spPr>
        <p:txBody>
          <a:bodyPr wrap="square" anchor="t" anchorCtr="1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0000" y="180000"/>
            <a:ext cx="2579168" cy="307777"/>
          </a:xfrm>
          <a:prstGeom prst="rect">
            <a:avLst/>
          </a:prstGeom>
        </p:spPr>
        <p:txBody>
          <a:bodyPr wrap="none" anchor="t" anchorCtr="1"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6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80000"/>
            <a:ext cx="849758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080000"/>
            <a:ext cx="8497588" cy="52200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3pPr>
            <a:lvl4pPr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4pPr>
            <a:lvl5pPr>
              <a:buClr>
                <a:srgbClr val="FF0000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8071" y="6480000"/>
            <a:ext cx="303929" cy="307777"/>
          </a:xfrm>
          <a:prstGeom prst="rect">
            <a:avLst/>
          </a:prstGeom>
        </p:spPr>
        <p:txBody>
          <a:bodyPr wrap="none" r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80000"/>
            <a:ext cx="8497589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8071" y="6480000"/>
            <a:ext cx="303929" cy="307777"/>
          </a:xfrm>
          <a:prstGeom prst="rect">
            <a:avLst/>
          </a:prstGeom>
        </p:spPr>
        <p:txBody>
          <a:bodyPr wrap="none" rIns="0">
            <a:sp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EBEE21-12FB-43BD-A778-3E122092117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10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-3240000" y="3428999"/>
            <a:ext cx="6858000" cy="0"/>
          </a:xfrm>
          <a:prstGeom prst="line">
            <a:avLst/>
          </a:prstGeom>
          <a:ln w="44450">
            <a:solidFill>
              <a:srgbClr val="FF030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917" r:id="rId3"/>
    <p:sldLayoutId id="2147483936" r:id="rId4"/>
    <p:sldLayoutId id="2147483950" r:id="rId5"/>
    <p:sldLayoutId id="2147483951" r:id="rId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rgbClr val="B3B3B3"/>
            </a:gs>
            <a:gs pos="79000">
              <a:srgbClr val="4F4F4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-3240000" y="3428999"/>
            <a:ext cx="6858000" cy="0"/>
          </a:xfrm>
          <a:prstGeom prst="line">
            <a:avLst/>
          </a:prstGeom>
          <a:ln w="44450">
            <a:solidFill>
              <a:srgbClr val="FF030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rgbClr val="B3B3B3"/>
            </a:gs>
            <a:gs pos="77000">
              <a:srgbClr val="4F4F4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38000"/>
            <a:ext cx="9144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x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3240000" y="3428999"/>
            <a:ext cx="6858000" cy="0"/>
          </a:xfrm>
          <a:prstGeom prst="line">
            <a:avLst/>
          </a:prstGeom>
          <a:ln w="44450">
            <a:solidFill>
              <a:srgbClr val="FF030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7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70000">
              <a:schemeClr val="tx2"/>
            </a:gs>
            <a:gs pos="100000">
              <a:schemeClr val="tx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4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oggiolab.unibas.ch/courses/fundamental-electronics-spring-201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5300" y="2515850"/>
            <a:ext cx="8153400" cy="1446550"/>
          </a:xfrm>
        </p:spPr>
        <p:txBody>
          <a:bodyPr/>
          <a:lstStyle/>
          <a:p>
            <a:r>
              <a:rPr lang="en-US" dirty="0" smtClean="0"/>
              <a:t>Fundamental Electronics</a:t>
            </a:r>
            <a:br>
              <a:rPr lang="en-US" dirty="0" smtClean="0"/>
            </a:br>
            <a:r>
              <a:rPr lang="en-US" dirty="0" smtClean="0"/>
              <a:t>(Spring 2015)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3240000" y="3428999"/>
            <a:ext cx="6858000" cy="0"/>
          </a:xfrm>
          <a:prstGeom prst="line">
            <a:avLst/>
          </a:prstGeom>
          <a:ln w="44450">
            <a:solidFill>
              <a:srgbClr val="FF030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8"/>
          <p:cNvSpPr txBox="1">
            <a:spLocks/>
          </p:cNvSpPr>
          <p:nvPr/>
        </p:nvSpPr>
        <p:spPr>
          <a:xfrm>
            <a:off x="-5400" y="6096001"/>
            <a:ext cx="19866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17.02.2015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8"/>
          <p:cNvSpPr txBox="1">
            <a:spLocks/>
          </p:cNvSpPr>
          <p:nvPr/>
        </p:nvSpPr>
        <p:spPr>
          <a:xfrm>
            <a:off x="6624000" y="6096001"/>
            <a:ext cx="25200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Prof. Martino </a:t>
            </a:r>
            <a:r>
              <a:rPr lang="en-US" dirty="0" err="1" smtClean="0">
                <a:solidFill>
                  <a:schemeClr val="bg1"/>
                </a:solidFill>
              </a:rPr>
              <a:t>Poggio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Universität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71" y="2119903"/>
            <a:ext cx="4166059" cy="261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28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Art of Electronics</a:t>
            </a:r>
            <a:r>
              <a:rPr lang="en-US" dirty="0"/>
              <a:t>, P. Horowitz and W. Hill (Cambridge, 1997). </a:t>
            </a:r>
          </a:p>
          <a:p>
            <a:pPr lvl="1"/>
            <a:r>
              <a:rPr lang="en-US" dirty="0"/>
              <a:t>58.95 EUR on Amazon.de</a:t>
            </a:r>
          </a:p>
          <a:p>
            <a:endParaRPr lang="en-US" i="1" dirty="0"/>
          </a:p>
          <a:p>
            <a:r>
              <a:rPr lang="en-US" i="1" dirty="0"/>
              <a:t>Student Manual for the Art of Electronics</a:t>
            </a:r>
            <a:r>
              <a:rPr lang="en-US" dirty="0"/>
              <a:t>, T. C. Hayes and P. Horowitz (Cambridge, 1996). </a:t>
            </a:r>
          </a:p>
          <a:p>
            <a:pPr lvl="1"/>
            <a:r>
              <a:rPr lang="en-US" dirty="0"/>
              <a:t>36.95 EUR on Amazon.de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66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Course Leader/Lectures:</a:t>
            </a:r>
          </a:p>
          <a:p>
            <a:pPr lvl="1"/>
            <a:r>
              <a:rPr lang="en-US" dirty="0" smtClean="0"/>
              <a:t>Martino Poggio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Teaching Assistant/Exercises:</a:t>
            </a:r>
            <a:endParaRPr lang="en-US" dirty="0"/>
          </a:p>
          <a:p>
            <a:pPr lvl="1"/>
            <a:r>
              <a:rPr lang="en-US" dirty="0" smtClean="0"/>
              <a:t>Floris </a:t>
            </a:r>
            <a:r>
              <a:rPr lang="en-US" dirty="0" err="1" smtClean="0"/>
              <a:t>Braakman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Teaching Assistant/Labs:</a:t>
            </a:r>
            <a:endParaRPr lang="en-US" dirty="0"/>
          </a:p>
          <a:p>
            <a:pPr lvl="1"/>
            <a:r>
              <a:rPr lang="en-US" dirty="0" smtClean="0"/>
              <a:t>Andrea </a:t>
            </a:r>
            <a:r>
              <a:rPr lang="en-US" dirty="0" err="1" smtClean="0"/>
              <a:t>Mehlin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Teaching Assistant/Labs:</a:t>
            </a:r>
          </a:p>
          <a:p>
            <a:pPr lvl="1"/>
            <a:r>
              <a:rPr lang="en-US" dirty="0" smtClean="0"/>
              <a:t>Nicola Rossi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 descr="http://poggiolab.unibas.ch/people_files/Floris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74" y="2573367"/>
            <a:ext cx="89585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oggiolab.unibas.ch/people_files/Andrea-medium.jpg"/>
          <p:cNvPicPr>
            <a:picLocks noChangeAspect="1" noChangeArrowheads="1"/>
          </p:cNvPicPr>
          <p:nvPr/>
        </p:nvPicPr>
        <p:blipFill rotWithShape="1">
          <a:blip r:embed="rId3" cstate="print"/>
          <a:srcRect l="7804"/>
          <a:stretch/>
        </p:blipFill>
        <p:spPr bwMode="auto">
          <a:xfrm>
            <a:off x="6667839" y="3928530"/>
            <a:ext cx="837523" cy="1080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661404" y="5304369"/>
            <a:ext cx="850392" cy="1085100"/>
            <a:chOff x="7988808" y="3332367"/>
            <a:chExt cx="850392" cy="1085100"/>
          </a:xfrm>
        </p:grpSpPr>
        <p:sp>
          <p:nvSpPr>
            <p:cNvPr id="13" name="Rectangle 12"/>
            <p:cNvSpPr/>
            <p:nvPr/>
          </p:nvSpPr>
          <p:spPr>
            <a:xfrm>
              <a:off x="7988808" y="3338475"/>
              <a:ext cx="850392" cy="1078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nicol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1" r="13180"/>
            <a:stretch/>
          </p:blipFill>
          <p:spPr bwMode="auto">
            <a:xfrm>
              <a:off x="7991820" y="3332367"/>
              <a:ext cx="838201" cy="1078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1138" name="Picture 2" descr="Marti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9279"/>
          <a:stretch/>
        </p:blipFill>
        <p:spPr bwMode="auto">
          <a:xfrm>
            <a:off x="6638544" y="1199415"/>
            <a:ext cx="896112" cy="106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195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https://poggiolab.unibas.ch/courses/fundamental-electronics-spring-2015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Overview</a:t>
            </a:r>
          </a:p>
          <a:p>
            <a:r>
              <a:rPr lang="en-US" sz="1800" dirty="0" smtClean="0"/>
              <a:t>Format and Requirements</a:t>
            </a:r>
          </a:p>
          <a:p>
            <a:r>
              <a:rPr lang="en-US" sz="1800" dirty="0" smtClean="0"/>
              <a:t>Schedule</a:t>
            </a:r>
          </a:p>
          <a:p>
            <a:pPr lvl="1"/>
            <a:r>
              <a:rPr lang="en-US" sz="1400" dirty="0" smtClean="0"/>
              <a:t>Lecture </a:t>
            </a:r>
            <a:r>
              <a:rPr lang="en-US" sz="1400" dirty="0" err="1" smtClean="0"/>
              <a:t>contecnt</a:t>
            </a:r>
            <a:endParaRPr lang="en-US" sz="1400" dirty="0" smtClean="0"/>
          </a:p>
          <a:p>
            <a:pPr lvl="1"/>
            <a:r>
              <a:rPr lang="en-US" sz="1400" dirty="0" smtClean="0"/>
              <a:t>Practical session</a:t>
            </a:r>
          </a:p>
          <a:p>
            <a:pPr lvl="1"/>
            <a:r>
              <a:rPr lang="en-US" sz="1400" dirty="0" smtClean="0"/>
              <a:t>Reading</a:t>
            </a:r>
          </a:p>
          <a:p>
            <a:pPr lvl="1"/>
            <a:r>
              <a:rPr lang="en-US" sz="1400" dirty="0" smtClean="0"/>
              <a:t>Downloads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432554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Logistics and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What kind of electronics will we cover?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401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and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Language:</a:t>
            </a:r>
            <a:r>
              <a:rPr lang="en-US" dirty="0"/>
              <a:t> English</a:t>
            </a:r>
          </a:p>
          <a:p>
            <a:r>
              <a:rPr lang="en-US" b="1" dirty="0"/>
              <a:t>Prerequisites:</a:t>
            </a:r>
            <a:r>
              <a:rPr lang="en-US" dirty="0"/>
              <a:t> None</a:t>
            </a:r>
          </a:p>
          <a:p>
            <a:r>
              <a:rPr lang="en-US" b="1" dirty="0"/>
              <a:t>Lectures:</a:t>
            </a:r>
            <a:r>
              <a:rPr lang="en-US" dirty="0"/>
              <a:t> 10-12 on Tue.  (</a:t>
            </a:r>
            <a:r>
              <a:rPr lang="en-US" dirty="0" smtClean="0"/>
              <a:t>17.02-26.05.2015), </a:t>
            </a:r>
            <a:r>
              <a:rPr lang="en-US" dirty="0" err="1" smtClean="0"/>
              <a:t>Neuer</a:t>
            </a:r>
            <a:r>
              <a:rPr lang="en-US" dirty="0" smtClean="0"/>
              <a:t> </a:t>
            </a:r>
            <a:r>
              <a:rPr lang="en-US" dirty="0" err="1" smtClean="0"/>
              <a:t>Hörsaal</a:t>
            </a:r>
            <a:r>
              <a:rPr lang="en-US" dirty="0" smtClean="0"/>
              <a:t> 1</a:t>
            </a:r>
            <a:endParaRPr lang="en-US" dirty="0"/>
          </a:p>
          <a:p>
            <a:r>
              <a:rPr lang="en-US" b="1" dirty="0"/>
              <a:t>Exercise Sessions:</a:t>
            </a:r>
            <a:r>
              <a:rPr lang="en-US" dirty="0"/>
              <a:t> </a:t>
            </a:r>
            <a:r>
              <a:rPr lang="en-US" dirty="0" smtClean="0"/>
              <a:t>13-15 </a:t>
            </a:r>
            <a:r>
              <a:rPr lang="en-US" dirty="0"/>
              <a:t>on Wed., </a:t>
            </a:r>
            <a:r>
              <a:rPr lang="en-US" dirty="0" smtClean="0"/>
              <a:t>2.04</a:t>
            </a:r>
            <a:endParaRPr lang="en-US" dirty="0"/>
          </a:p>
          <a:p>
            <a:r>
              <a:rPr lang="en-US" b="1" dirty="0"/>
              <a:t>Assignments:</a:t>
            </a:r>
            <a:r>
              <a:rPr lang="en-US" dirty="0"/>
              <a:t> labs, exercises, and reading</a:t>
            </a:r>
          </a:p>
          <a:p>
            <a:r>
              <a:rPr lang="en-US" b="1" dirty="0"/>
              <a:t>No Final paper or Exam</a:t>
            </a:r>
          </a:p>
          <a:p>
            <a:r>
              <a:rPr lang="en-US" b="1" dirty="0"/>
              <a:t>Grading: </a:t>
            </a:r>
            <a:r>
              <a:rPr lang="en-US" dirty="0"/>
              <a:t>Pass/fail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783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cover and why?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course is to give you enough background with electronics to do useful work in a physics laboratory.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EE21-12FB-43BD-A778-3E12209211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478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312"/>
          <a:stretch/>
        </p:blipFill>
        <p:spPr>
          <a:xfrm>
            <a:off x="2429934" y="228600"/>
            <a:ext cx="5486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5896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70" y="228600"/>
            <a:ext cx="437566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98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71" y="228600"/>
            <a:ext cx="416605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60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GroupPresentationTemplate">
  <a:themeElements>
    <a:clrScheme name="PoggioLab">
      <a:dk1>
        <a:srgbClr val="000000"/>
      </a:dk1>
      <a:lt1>
        <a:srgbClr val="FFFFFF"/>
      </a:lt1>
      <a:dk2>
        <a:srgbClr val="4F4F4F"/>
      </a:dk2>
      <a:lt2>
        <a:srgbClr val="B3B3B3"/>
      </a:lt2>
      <a:accent1>
        <a:srgbClr val="FF0303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oupPresentationTemplate">
  <a:themeElements>
    <a:clrScheme name="PoggioLab">
      <a:dk1>
        <a:srgbClr val="000000"/>
      </a:dk1>
      <a:lt1>
        <a:srgbClr val="FFFFFF"/>
      </a:lt1>
      <a:dk2>
        <a:srgbClr val="4F4F4F"/>
      </a:dk2>
      <a:lt2>
        <a:srgbClr val="B3B3B3"/>
      </a:lt2>
      <a:accent1>
        <a:srgbClr val="FF0303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>
          <a:noFill/>
          <a:prstDash val="sysDot"/>
          <a:headEnd type="triangle"/>
          <a:tailEnd type="triangle"/>
        </a:ln>
      </a:spPr>
      <a:bodyPr rtlCol="0" anchor="ctr"/>
      <a:lstStyle>
        <a:defPPr algn="ctr">
          <a:defRPr>
            <a:solidFill>
              <a:schemeClr val="accent2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lIns="9000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GroupPresentation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QSIT_Michele_PresentationTemplate">
  <a:themeElements>
    <a:clrScheme name="Thesis">
      <a:dk1>
        <a:sysClr val="windowText" lastClr="000000"/>
      </a:dk1>
      <a:lt1>
        <a:sysClr val="window" lastClr="FFFFFF"/>
      </a:lt1>
      <a:dk2>
        <a:srgbClr val="005390"/>
      </a:dk2>
      <a:lt2>
        <a:srgbClr val="B5DFFF"/>
      </a:lt2>
      <a:accent1>
        <a:srgbClr val="23A1FF"/>
      </a:accent1>
      <a:accent2>
        <a:srgbClr val="FF0000"/>
      </a:accent2>
      <a:accent3>
        <a:srgbClr val="003E6C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11104</TotalTime>
  <Words>192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Trebuchet MS</vt:lpstr>
      <vt:lpstr>Wingdings</vt:lpstr>
      <vt:lpstr>3_GroupPresentationTemplate</vt:lpstr>
      <vt:lpstr>1_GroupPresentationTemplate</vt:lpstr>
      <vt:lpstr>GroupPresentationTemplate</vt:lpstr>
      <vt:lpstr>QSIT_Michele_PresentationTemplate</vt:lpstr>
      <vt:lpstr>Fundamental Electronics (Spring 2015)</vt:lpstr>
      <vt:lpstr>People</vt:lpstr>
      <vt:lpstr>Website</vt:lpstr>
      <vt:lpstr>Preliminary Logistics and Introduction</vt:lpstr>
      <vt:lpstr>Format and Requirements</vt:lpstr>
      <vt:lpstr>What will we cover and why? </vt:lpstr>
      <vt:lpstr>PowerPoint Presentation</vt:lpstr>
      <vt:lpstr>PowerPoint Presentation</vt:lpstr>
      <vt:lpstr>PowerPoint Presentation</vt:lpstr>
      <vt:lpstr>PowerPoint Presentation</vt:lpstr>
      <vt:lpstr>Books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Martino Poggio</dc:creator>
  <cp:lastModifiedBy>Martino Poggio</cp:lastModifiedBy>
  <cp:revision>574</cp:revision>
  <cp:lastPrinted>2013-04-05T14:33:29Z</cp:lastPrinted>
  <dcterms:created xsi:type="dcterms:W3CDTF">2009-09-08T10:26:10Z</dcterms:created>
  <dcterms:modified xsi:type="dcterms:W3CDTF">2015-02-16T13:31:19Z</dcterms:modified>
</cp:coreProperties>
</file>