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4" r:id="rId1"/>
    <p:sldMasterId id="2147483952" r:id="rId2"/>
    <p:sldMasterId id="2147483957" r:id="rId3"/>
    <p:sldMasterId id="2147483960" r:id="rId4"/>
    <p:sldMasterId id="2147483967" r:id="rId5"/>
  </p:sldMasterIdLst>
  <p:notesMasterIdLst>
    <p:notesMasterId r:id="rId42"/>
  </p:notesMasterIdLst>
  <p:handoutMasterIdLst>
    <p:handoutMasterId r:id="rId43"/>
  </p:handoutMasterIdLst>
  <p:sldIdLst>
    <p:sldId id="1035" r:id="rId6"/>
    <p:sldId id="1026" r:id="rId7"/>
    <p:sldId id="1024" r:id="rId8"/>
    <p:sldId id="1027" r:id="rId9"/>
    <p:sldId id="1029" r:id="rId10"/>
    <p:sldId id="1025" r:id="rId11"/>
    <p:sldId id="1030" r:id="rId12"/>
    <p:sldId id="1031" r:id="rId13"/>
    <p:sldId id="1032" r:id="rId14"/>
    <p:sldId id="1033" r:id="rId15"/>
    <p:sldId id="1034" r:id="rId16"/>
    <p:sldId id="1052" r:id="rId17"/>
    <p:sldId id="1036" r:id="rId18"/>
    <p:sldId id="1037" r:id="rId19"/>
    <p:sldId id="1038" r:id="rId20"/>
    <p:sldId id="1039" r:id="rId21"/>
    <p:sldId id="1053" r:id="rId22"/>
    <p:sldId id="1040" r:id="rId23"/>
    <p:sldId id="1054" r:id="rId24"/>
    <p:sldId id="1055" r:id="rId25"/>
    <p:sldId id="1056" r:id="rId26"/>
    <p:sldId id="1057" r:id="rId27"/>
    <p:sldId id="1058" r:id="rId28"/>
    <p:sldId id="1059" r:id="rId29"/>
    <p:sldId id="1060" r:id="rId30"/>
    <p:sldId id="1061" r:id="rId31"/>
    <p:sldId id="1062" r:id="rId32"/>
    <p:sldId id="1063" r:id="rId33"/>
    <p:sldId id="1064" r:id="rId34"/>
    <p:sldId id="1046" r:id="rId35"/>
    <p:sldId id="1047" r:id="rId36"/>
    <p:sldId id="1048" r:id="rId37"/>
    <p:sldId id="1049" r:id="rId38"/>
    <p:sldId id="1065" r:id="rId39"/>
    <p:sldId id="1051" r:id="rId40"/>
    <p:sldId id="1066" r:id="rId41"/>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B2B2"/>
    <a:srgbClr val="0000FF"/>
    <a:srgbClr val="800000"/>
    <a:srgbClr val="A50021"/>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70" autoAdjust="0"/>
    <p:restoredTop sz="89414" autoAdjust="0"/>
  </p:normalViewPr>
  <p:slideViewPr>
    <p:cSldViewPr>
      <p:cViewPr varScale="1">
        <p:scale>
          <a:sx n="125" d="100"/>
          <a:sy n="125" d="100"/>
        </p:scale>
        <p:origin x="1982" y="65"/>
      </p:cViewPr>
      <p:guideLst>
        <p:guide orient="horz" pos="2160"/>
        <p:guide pos="2880"/>
      </p:guideLst>
    </p:cSldViewPr>
  </p:slideViewPr>
  <p:outlineViewPr>
    <p:cViewPr>
      <p:scale>
        <a:sx n="33" d="100"/>
        <a:sy n="33" d="100"/>
      </p:scale>
      <p:origin x="0" y="256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3.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6.wmf"/><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955" cy="495754"/>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850246" y="2"/>
            <a:ext cx="2945955" cy="495754"/>
          </a:xfrm>
          <a:prstGeom prst="rect">
            <a:avLst/>
          </a:prstGeom>
        </p:spPr>
        <p:txBody>
          <a:bodyPr vert="horz" lIns="88139" tIns="44070" rIns="88139" bIns="44070" rtlCol="0"/>
          <a:lstStyle>
            <a:lvl1pPr algn="r">
              <a:defRPr sz="1200"/>
            </a:lvl1pPr>
          </a:lstStyle>
          <a:p>
            <a:fld id="{509E6AA5-1217-49DB-8F64-5D1519BC7919}" type="datetimeFigureOut">
              <a:rPr lang="en-US" smtClean="0"/>
              <a:t>9/20/2023</a:t>
            </a:fld>
            <a:endParaRPr lang="en-US"/>
          </a:p>
        </p:txBody>
      </p:sp>
      <p:sp>
        <p:nvSpPr>
          <p:cNvPr id="4" name="Footer Placeholder 3"/>
          <p:cNvSpPr>
            <a:spLocks noGrp="1"/>
          </p:cNvSpPr>
          <p:nvPr>
            <p:ph type="ftr" sz="quarter" idx="2"/>
          </p:nvPr>
        </p:nvSpPr>
        <p:spPr>
          <a:xfrm>
            <a:off x="0" y="9430831"/>
            <a:ext cx="2945955" cy="495754"/>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850246" y="9430831"/>
            <a:ext cx="2945955" cy="495754"/>
          </a:xfrm>
          <a:prstGeom prst="rect">
            <a:avLst/>
          </a:prstGeom>
        </p:spPr>
        <p:txBody>
          <a:bodyPr vert="horz" lIns="88139" tIns="44070" rIns="88139" bIns="44070" rtlCol="0" anchor="b"/>
          <a:lstStyle>
            <a:lvl1pPr algn="r">
              <a:defRPr sz="1200"/>
            </a:lvl1pPr>
          </a:lstStyle>
          <a:p>
            <a:fld id="{C15F20DE-54E1-4F14-BB2A-AFF0D08F181E}" type="slidenum">
              <a:rPr lang="en-US" smtClean="0"/>
              <a:t>‹#›</a:t>
            </a:fld>
            <a:endParaRPr lang="en-US"/>
          </a:p>
        </p:txBody>
      </p:sp>
    </p:spTree>
    <p:extLst>
      <p:ext uri="{BB962C8B-B14F-4D97-AF65-F5344CB8AC3E}">
        <p14:creationId xmlns:p14="http://schemas.microsoft.com/office/powerpoint/2010/main" val="983476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3172" tIns="46586" rIns="93172" bIns="46586" rtlCol="0"/>
          <a:lstStyle>
            <a:lvl1pPr algn="r">
              <a:defRPr sz="1300"/>
            </a:lvl1pPr>
          </a:lstStyle>
          <a:p>
            <a:fld id="{88A8EF69-D922-409A-A3F1-8475CF6BD87B}" type="datetimeFigureOut">
              <a:rPr lang="en-US" smtClean="0"/>
              <a:pPr/>
              <a:t>9/20/2023</a:t>
            </a:fld>
            <a:endParaRPr lang="en-US"/>
          </a:p>
        </p:txBody>
      </p:sp>
      <p:sp>
        <p:nvSpPr>
          <p:cNvPr id="4" name="Slide Image Placeholder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3172" tIns="46586" rIns="93172" bIns="46586" rtlCol="0" anchor="b"/>
          <a:lstStyle>
            <a:lvl1pPr algn="r">
              <a:defRPr sz="1300"/>
            </a:lvl1pPr>
          </a:lstStyle>
          <a:p>
            <a:fld id="{7BF03CA9-A709-4407-86F0-4D6E566E2AEE}" type="slidenum">
              <a:rPr lang="en-US" smtClean="0"/>
              <a:pPr/>
              <a:t>‹#›</a:t>
            </a:fld>
            <a:endParaRPr lang="en-US"/>
          </a:p>
        </p:txBody>
      </p:sp>
    </p:spTree>
    <p:extLst>
      <p:ext uri="{BB962C8B-B14F-4D97-AF65-F5344CB8AC3E}">
        <p14:creationId xmlns:p14="http://schemas.microsoft.com/office/powerpoint/2010/main" val="32289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MRFM</a:t>
            </a:r>
            <a:r>
              <a:rPr lang="en-US" sz="1000" baseline="0" dirty="0"/>
              <a:t> T1 w/ reference to Daniel – explain</a:t>
            </a:r>
          </a:p>
          <a:p>
            <a:r>
              <a:rPr lang="en-US" sz="1000" baseline="0" dirty="0"/>
              <a:t>cant &amp; SQUID </a:t>
            </a:r>
            <a:r>
              <a:rPr lang="en-US" sz="1000" baseline="0" dirty="0" err="1"/>
              <a:t>magnetometry</a:t>
            </a:r>
            <a:r>
              <a:rPr lang="en-US" sz="1000" baseline="0" dirty="0"/>
              <a:t>: Ni, </a:t>
            </a:r>
            <a:r>
              <a:rPr lang="en-US" sz="1000" baseline="0" dirty="0" err="1"/>
              <a:t>CoFeB</a:t>
            </a:r>
            <a:r>
              <a:rPr lang="en-US" sz="1000" baseline="0" dirty="0"/>
              <a:t>, </a:t>
            </a:r>
            <a:r>
              <a:rPr lang="en-US" sz="1000" baseline="0" dirty="0" err="1"/>
              <a:t>Py</a:t>
            </a:r>
            <a:r>
              <a:rPr lang="en-US" sz="1000" baseline="0" dirty="0"/>
              <a:t>, </a:t>
            </a:r>
            <a:r>
              <a:rPr lang="en-US" sz="1000" baseline="0" dirty="0" err="1"/>
              <a:t>Skyrmions</a:t>
            </a:r>
            <a:endParaRPr lang="en-US" sz="1000" baseline="0" dirty="0"/>
          </a:p>
          <a:p>
            <a:r>
              <a:rPr lang="en-US" sz="1000" baseline="0" dirty="0"/>
              <a:t>new force sensors: NWs</a:t>
            </a:r>
          </a:p>
          <a:p>
            <a:r>
              <a:rPr lang="en-US" sz="1000" baseline="0" dirty="0"/>
              <a:t>		cite </a:t>
            </a:r>
            <a:r>
              <a:rPr lang="en-US" sz="1000" baseline="0" dirty="0" err="1"/>
              <a:t>Raffi</a:t>
            </a:r>
            <a:r>
              <a:rPr lang="en-US" sz="1000" baseline="0" dirty="0"/>
              <a:t>, Olivier</a:t>
            </a:r>
          </a:p>
          <a:p>
            <a:r>
              <a:rPr lang="en-US" sz="1000" baseline="0" dirty="0"/>
              <a:t>		non-linear &amp; AFM results</a:t>
            </a:r>
          </a:p>
          <a:p>
            <a:r>
              <a:rPr lang="en-US" sz="1000" baseline="0" dirty="0"/>
              <a:t>		QD coupling – Q Pigtail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03CA9-A709-4407-86F0-4D6E566E2AE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1565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F03CA9-A709-4407-86F0-4D6E566E2AEE}" type="slidenum">
              <a:rPr lang="en-US" smtClean="0"/>
              <a:pPr/>
              <a:t>29</a:t>
            </a:fld>
            <a:endParaRPr lang="en-US"/>
          </a:p>
        </p:txBody>
      </p:sp>
    </p:spTree>
    <p:extLst>
      <p:ext uri="{BB962C8B-B14F-4D97-AF65-F5344CB8AC3E}">
        <p14:creationId xmlns:p14="http://schemas.microsoft.com/office/powerpoint/2010/main" val="2543479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1980s the introduction of the STM led</a:t>
            </a:r>
            <a:r>
              <a:rPr lang="en-US" baseline="0" dirty="0"/>
              <a:t> to the first real-space images of individual surface atoms, which you can see here. This breakthrough kick-started a whole series of new and extremely useful activities in scanning probe microscopy, i.e. techniques in which images are formed by scanning a physical probe across a sample and measuring its response. </a:t>
            </a:r>
            <a:endParaRPr lang="en-US" dirty="0"/>
          </a:p>
        </p:txBody>
      </p:sp>
      <p:sp>
        <p:nvSpPr>
          <p:cNvPr id="4" name="Slide Number Placeholder 3"/>
          <p:cNvSpPr>
            <a:spLocks noGrp="1"/>
          </p:cNvSpPr>
          <p:nvPr>
            <p:ph type="sldNum" sz="quarter" idx="10"/>
          </p:nvPr>
        </p:nvSpPr>
        <p:spPr/>
        <p:txBody>
          <a:bodyPr/>
          <a:lstStyle/>
          <a:p>
            <a:fld id="{7BF03CA9-A709-4407-86F0-4D6E566E2AEE}" type="slidenum">
              <a:rPr lang="en-US" smtClean="0"/>
              <a:pPr/>
              <a:t>31</a:t>
            </a:fld>
            <a:endParaRPr lang="en-US"/>
          </a:p>
        </p:txBody>
      </p:sp>
    </p:spTree>
    <p:extLst>
      <p:ext uri="{BB962C8B-B14F-4D97-AF65-F5344CB8AC3E}">
        <p14:creationId xmlns:p14="http://schemas.microsoft.com/office/powerpoint/2010/main" val="1372780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Shortly after the invention of the STM,</a:t>
            </a:r>
            <a:r>
              <a:rPr lang="en-US" baseline="0" dirty="0"/>
              <a:t> came the invention of the AFM by some of the same people.  In fact, Christoph Gerber, who contributed to both works continues to work in our department in Basel and recently shared the </a:t>
            </a:r>
            <a:r>
              <a:rPr lang="en-US" baseline="0" dirty="0" err="1"/>
              <a:t>Kavli</a:t>
            </a:r>
            <a:r>
              <a:rPr lang="en-US" baseline="0" dirty="0"/>
              <a:t> prize with Cal </a:t>
            </a:r>
            <a:r>
              <a:rPr lang="en-US" baseline="0" dirty="0" err="1"/>
              <a:t>Quate</a:t>
            </a:r>
            <a:r>
              <a:rPr lang="en-US" baseline="0" dirty="0"/>
              <a:t> for his work on developing the AFM. </a:t>
            </a:r>
          </a:p>
          <a:p>
            <a:endParaRPr lang="en-US" baseline="0" dirty="0"/>
          </a:p>
          <a:p>
            <a:r>
              <a:rPr lang="en-US" baseline="0" dirty="0"/>
              <a:t>The AFM became perhaps the single most important  and widely applied tool for nanometer scale imaging. Its used in physics, biology, chemistry, and materials science labs all over the world… and it requires no logical qubits ;-) In part, the boom in nanometer-scale science and technology that we’ve been living through in the last 30 years can be traced back to the spectacular success and excitement created by the AFM and STM.</a:t>
            </a:r>
            <a:endParaRPr lang="en-US" dirty="0"/>
          </a:p>
          <a:p>
            <a:endParaRPr lang="en-US" dirty="0"/>
          </a:p>
          <a:p>
            <a:r>
              <a:rPr lang="en-US" dirty="0"/>
              <a:t>In the intervening years</a:t>
            </a:r>
            <a:r>
              <a:rPr lang="en-US" baseline="0" dirty="0"/>
              <a:t> all kinds of </a:t>
            </a:r>
            <a:r>
              <a:rPr lang="en-US" dirty="0"/>
              <a:t>SPM</a:t>
            </a:r>
            <a:r>
              <a:rPr lang="en-US" baseline="0" dirty="0"/>
              <a:t> were developed including:</a:t>
            </a:r>
            <a:endParaRPr lang="en-US" dirty="0"/>
          </a:p>
          <a:p>
            <a:r>
              <a:rPr lang="en-US" dirty="0"/>
              <a:t>KPFM, MFM,</a:t>
            </a:r>
            <a:r>
              <a:rPr lang="en-US" baseline="0" dirty="0"/>
              <a:t> MRFM, NSOM, SHM, SGM, </a:t>
            </a:r>
          </a:p>
          <a:p>
            <a:endParaRPr lang="en-US" baseline="0" dirty="0"/>
          </a:p>
          <a:p>
            <a:r>
              <a:rPr lang="en-US" baseline="0" dirty="0"/>
              <a:t>Some subset of these scanning probes are based on quantum sensors: SSM, SSET, SQDM, SNVCM</a:t>
            </a:r>
            <a:endParaRPr lang="en-US" dirty="0"/>
          </a:p>
        </p:txBody>
      </p:sp>
      <p:sp>
        <p:nvSpPr>
          <p:cNvPr id="4" name="Slide Number Placeholder 3"/>
          <p:cNvSpPr>
            <a:spLocks noGrp="1"/>
          </p:cNvSpPr>
          <p:nvPr>
            <p:ph type="sldNum" sz="quarter" idx="10"/>
          </p:nvPr>
        </p:nvSpPr>
        <p:spPr/>
        <p:txBody>
          <a:bodyPr/>
          <a:lstStyle/>
          <a:p>
            <a:fld id="{7BF03CA9-A709-4407-86F0-4D6E566E2AEE}" type="slidenum">
              <a:rPr lang="en-US" smtClean="0"/>
              <a:pPr/>
              <a:t>32</a:t>
            </a:fld>
            <a:endParaRPr lang="en-US"/>
          </a:p>
        </p:txBody>
      </p:sp>
    </p:spTree>
    <p:extLst>
      <p:ext uri="{BB962C8B-B14F-4D97-AF65-F5344CB8AC3E}">
        <p14:creationId xmlns:p14="http://schemas.microsoft.com/office/powerpoint/2010/main" val="155236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Si cantilever    length 120µm (paddle 95µm, mass loaded 18µm)    width 3µm-4µm (paddle 10µm, mass loaded 4µm)    thickness 111nm-148nm (mass loaded 1.5µm)</a:t>
            </a:r>
            <a:endParaRPr lang="de-DE" dirty="0"/>
          </a:p>
          <a:p>
            <a:endParaRPr lang="de-DE" dirty="0"/>
          </a:p>
          <a:p>
            <a:r>
              <a:rPr lang="de-DE" dirty="0"/>
              <a:t>ultrasensitive, thermally limited detector</a:t>
            </a:r>
            <a:r>
              <a:rPr lang="de-DE" baseline="0" dirty="0"/>
              <a:t> (=</a:t>
            </a:r>
            <a:r>
              <a:rPr lang="de-DE" dirty="0"/>
              <a:t>force sensor) = measure only  forces that are larger than thermal force noise (</a:t>
            </a:r>
            <a:r>
              <a:rPr lang="de-DE" baseline="0" dirty="0"/>
              <a:t>which we know from the fluctuation(S_F)-dissipation(Gamma) theorem</a:t>
            </a:r>
            <a:r>
              <a:rPr lang="de-DE" dirty="0"/>
              <a:t>) </a:t>
            </a:r>
          </a:p>
          <a:p>
            <a:r>
              <a:rPr lang="de-DE" dirty="0"/>
              <a:t>what makes a good sensor w/ better</a:t>
            </a:r>
            <a:r>
              <a:rPr lang="de-DE" baseline="0" dirty="0"/>
              <a:t> sensitivity</a:t>
            </a:r>
            <a:r>
              <a:rPr lang="de-DE" dirty="0"/>
              <a:t>? </a:t>
            </a:r>
            <a:r>
              <a:rPr lang="de-DE" dirty="0">
                <a:sym typeface="Wingdings" pitchFamily="2" charset="2"/>
              </a:rPr>
              <a:t> ruled by temp T and mech properties Gamma</a:t>
            </a:r>
          </a:p>
        </p:txBody>
      </p:sp>
      <p:sp>
        <p:nvSpPr>
          <p:cNvPr id="4" name="Slide Number Placeholder 3"/>
          <p:cNvSpPr>
            <a:spLocks noGrp="1"/>
          </p:cNvSpPr>
          <p:nvPr>
            <p:ph type="sldNum" sz="quarter" idx="10"/>
          </p:nvPr>
        </p:nvSpPr>
        <p:spPr/>
        <p:txBody>
          <a:bodyPr/>
          <a:lstStyle/>
          <a:p>
            <a:fld id="{80D24410-E7CC-418C-A1ED-C278BF284E4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70614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13</a:t>
            </a:fld>
            <a:endParaRPr lang="de-CH"/>
          </a:p>
        </p:txBody>
      </p:sp>
    </p:spTree>
    <p:extLst>
      <p:ext uri="{BB962C8B-B14F-4D97-AF65-F5344CB8AC3E}">
        <p14:creationId xmlns:p14="http://schemas.microsoft.com/office/powerpoint/2010/main" val="361500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14</a:t>
            </a:fld>
            <a:endParaRPr lang="de-CH"/>
          </a:p>
        </p:txBody>
      </p:sp>
    </p:spTree>
    <p:extLst>
      <p:ext uri="{BB962C8B-B14F-4D97-AF65-F5344CB8AC3E}">
        <p14:creationId xmlns:p14="http://schemas.microsoft.com/office/powerpoint/2010/main" val="132891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Smoke Particle Demonstration</a:t>
            </a:r>
          </a:p>
        </p:txBody>
      </p:sp>
      <p:sp>
        <p:nvSpPr>
          <p:cNvPr id="4" name="Slide Number Placeholder 3"/>
          <p:cNvSpPr>
            <a:spLocks noGrp="1"/>
          </p:cNvSpPr>
          <p:nvPr>
            <p:ph type="sldNum" sz="quarter" idx="10"/>
          </p:nvPr>
        </p:nvSpPr>
        <p:spPr/>
        <p:txBody>
          <a:bodyPr/>
          <a:lstStyle/>
          <a:p>
            <a:fld id="{6D40AF31-AB82-45AC-BA8D-A8B80D6727C0}" type="slidenum">
              <a:rPr lang="en-US" smtClean="0"/>
              <a:pPr/>
              <a:t>15</a:t>
            </a:fld>
            <a:endParaRPr lang="en-US"/>
          </a:p>
        </p:txBody>
      </p:sp>
    </p:spTree>
    <p:extLst>
      <p:ext uri="{BB962C8B-B14F-4D97-AF65-F5344CB8AC3E}">
        <p14:creationId xmlns:p14="http://schemas.microsoft.com/office/powerpoint/2010/main" val="238153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03CA9-A709-4407-86F0-4D6E566E2AEE}" type="slidenum">
              <a:rPr lang="en-US" smtClean="0"/>
              <a:pPr/>
              <a:t>20</a:t>
            </a:fld>
            <a:endParaRPr lang="en-US"/>
          </a:p>
        </p:txBody>
      </p:sp>
    </p:spTree>
    <p:extLst>
      <p:ext uri="{BB962C8B-B14F-4D97-AF65-F5344CB8AC3E}">
        <p14:creationId xmlns:p14="http://schemas.microsoft.com/office/powerpoint/2010/main" val="350194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22</a:t>
            </a:fld>
            <a:endParaRPr lang="de-CH"/>
          </a:p>
        </p:txBody>
      </p:sp>
    </p:spTree>
    <p:extLst>
      <p:ext uri="{BB962C8B-B14F-4D97-AF65-F5344CB8AC3E}">
        <p14:creationId xmlns:p14="http://schemas.microsoft.com/office/powerpoint/2010/main" val="273389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23</a:t>
            </a:fld>
            <a:endParaRPr lang="de-CH"/>
          </a:p>
        </p:txBody>
      </p:sp>
    </p:spTree>
    <p:extLst>
      <p:ext uri="{BB962C8B-B14F-4D97-AF65-F5344CB8AC3E}">
        <p14:creationId xmlns:p14="http://schemas.microsoft.com/office/powerpoint/2010/main" val="505173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25</a:t>
            </a:fld>
            <a:endParaRPr lang="de-CH"/>
          </a:p>
        </p:txBody>
      </p:sp>
    </p:spTree>
    <p:extLst>
      <p:ext uri="{BB962C8B-B14F-4D97-AF65-F5344CB8AC3E}">
        <p14:creationId xmlns:p14="http://schemas.microsoft.com/office/powerpoint/2010/main" val="1047906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26</a:t>
            </a:fld>
            <a:endParaRPr lang="de-CH"/>
          </a:p>
        </p:txBody>
      </p:sp>
    </p:spTree>
    <p:extLst>
      <p:ext uri="{BB962C8B-B14F-4D97-AF65-F5344CB8AC3E}">
        <p14:creationId xmlns:p14="http://schemas.microsoft.com/office/powerpoint/2010/main" val="713832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gif"/><Relationship Id="rId5" Type="http://schemas.openxmlformats.org/officeDocument/2006/relationships/image" Target="../media/image7.emf"/><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287" y="2209800"/>
            <a:ext cx="8496000" cy="769441"/>
          </a:xfrm>
          <a:prstGeom prst="rect">
            <a:avLst/>
          </a:prstGeom>
        </p:spPr>
        <p:txBody>
          <a:bodyPr wrap="square" anchor="t" anchorCtr="1">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95287" y="3962400"/>
            <a:ext cx="8496000"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395288" y="180000"/>
            <a:ext cx="2933409" cy="802400"/>
          </a:xfrm>
          <a:prstGeom prst="rect">
            <a:avLst/>
          </a:prstGeom>
          <a:noFill/>
        </p:spPr>
        <p:txBody>
          <a:bodyPr wrap="none" lIns="90000" tIns="46800" rIns="90000" bIns="46800" rtlCol="0" anchor="t" anchorCtr="0">
            <a:spAutoFit/>
          </a:bodyPr>
          <a:lstStyle/>
          <a:p>
            <a:r>
              <a:rPr lang="it-IT" sz="3400" b="1" dirty="0">
                <a:solidFill>
                  <a:schemeClr val="tx1"/>
                </a:solidFill>
                <a:latin typeface="courier new"/>
              </a:rPr>
              <a:t>Poggio Lab</a:t>
            </a:r>
            <a:endParaRPr lang="it-IT" sz="3400" b="1" dirty="0">
              <a:solidFill>
                <a:schemeClr val="tx1"/>
              </a:solidFill>
              <a:latin typeface="Trebuchet MS"/>
            </a:endParaRPr>
          </a:p>
          <a:p>
            <a:r>
              <a:rPr lang="it-IT" sz="1200" dirty="0">
                <a:solidFill>
                  <a:schemeClr val="tx1"/>
                </a:solidFill>
              </a:rPr>
              <a:t> Spin, Quantum Electronics, Nanomechanics</a:t>
            </a:r>
          </a:p>
        </p:txBody>
      </p:sp>
      <p:sp>
        <p:nvSpPr>
          <p:cNvPr id="9" name="TextBox 8"/>
          <p:cNvSpPr txBox="1"/>
          <p:nvPr userDrawn="1"/>
        </p:nvSpPr>
        <p:spPr>
          <a:xfrm>
            <a:off x="3328697" y="148935"/>
            <a:ext cx="5562590" cy="833178"/>
          </a:xfrm>
          <a:prstGeom prst="rect">
            <a:avLst/>
          </a:prstGeom>
          <a:noFill/>
        </p:spPr>
        <p:txBody>
          <a:bodyPr wrap="square" lIns="90000" tIns="46800" rIns="90000" bIns="46800" rtlCol="0" anchor="t" anchorCtr="0">
            <a:spAutoFit/>
          </a:bodyPr>
          <a:lstStyle/>
          <a:p>
            <a:pPr eaLnBrk="0" fontAlgn="base" hangingPunct="0">
              <a:spcBef>
                <a:spcPct val="0"/>
              </a:spcBef>
              <a:spcAft>
                <a:spcPct val="0"/>
              </a:spcAft>
            </a:pPr>
            <a:r>
              <a:rPr lang="en-US" sz="1200" dirty="0" err="1">
                <a:solidFill>
                  <a:schemeClr val="tx1"/>
                </a:solidFill>
              </a:rPr>
              <a:t>Departement</a:t>
            </a:r>
            <a:r>
              <a:rPr lang="en-US" sz="1200" dirty="0">
                <a:solidFill>
                  <a:schemeClr val="tx1"/>
                </a:solidFill>
              </a:rPr>
              <a:t> </a:t>
            </a:r>
            <a:r>
              <a:rPr lang="en-US" sz="1200" dirty="0" err="1">
                <a:solidFill>
                  <a:schemeClr val="tx1"/>
                </a:solidFill>
              </a:rPr>
              <a:t>Physik</a:t>
            </a:r>
            <a:endParaRPr lang="en-US" sz="1200" dirty="0">
              <a:solidFill>
                <a:schemeClr val="tx1"/>
              </a:solidFill>
            </a:endParaRPr>
          </a:p>
          <a:p>
            <a:pPr eaLnBrk="0" fontAlgn="base" hangingPunct="0">
              <a:spcBef>
                <a:spcPct val="0"/>
              </a:spcBef>
              <a:spcAft>
                <a:spcPct val="0"/>
              </a:spcAft>
            </a:pPr>
            <a:r>
              <a:rPr lang="en-US" sz="1200" dirty="0" err="1">
                <a:solidFill>
                  <a:schemeClr val="tx1"/>
                </a:solidFill>
              </a:rPr>
              <a:t>Universität</a:t>
            </a:r>
            <a:r>
              <a:rPr lang="en-US" sz="1200" dirty="0">
                <a:solidFill>
                  <a:schemeClr val="tx1"/>
                </a:solidFill>
              </a:rPr>
              <a:t> Basel</a:t>
            </a:r>
          </a:p>
          <a:p>
            <a:pPr eaLnBrk="0" fontAlgn="base" hangingPunct="0">
              <a:spcBef>
                <a:spcPct val="0"/>
              </a:spcBef>
              <a:spcAft>
                <a:spcPct val="0"/>
              </a:spcAft>
            </a:pPr>
            <a:r>
              <a:rPr lang="en-US" sz="1200" dirty="0" err="1">
                <a:solidFill>
                  <a:schemeClr val="tx1"/>
                </a:solidFill>
              </a:rPr>
              <a:t>Klingelbergstrasse</a:t>
            </a:r>
            <a:r>
              <a:rPr lang="en-US" sz="1200" dirty="0">
                <a:solidFill>
                  <a:schemeClr val="tx1"/>
                </a:solidFill>
              </a:rPr>
              <a:t> 82,</a:t>
            </a:r>
          </a:p>
          <a:p>
            <a:pPr eaLnBrk="0" fontAlgn="base" hangingPunct="0">
              <a:spcBef>
                <a:spcPct val="0"/>
              </a:spcBef>
              <a:spcAft>
                <a:spcPct val="0"/>
              </a:spcAft>
            </a:pPr>
            <a:r>
              <a:rPr lang="en-US" sz="1200" dirty="0">
                <a:solidFill>
                  <a:schemeClr val="tx1"/>
                </a:solidFill>
              </a:rPr>
              <a:t>4056 Basel, Switzerland</a:t>
            </a:r>
            <a:endParaRPr lang="en-US" sz="1200" b="1" dirty="0">
              <a:solidFill>
                <a:schemeClr val="tx1"/>
              </a:solidFill>
              <a:cs typeface="Times New Roman" pitchFamily="18" charset="0"/>
            </a:endParaRPr>
          </a:p>
        </p:txBody>
      </p:sp>
      <p:cxnSp>
        <p:nvCxnSpPr>
          <p:cNvPr id="11" name="Straight Connector 10"/>
          <p:cNvCxnSpPr/>
          <p:nvPr userDrawn="1"/>
        </p:nvCxnSpPr>
        <p:spPr>
          <a:xfrm>
            <a:off x="3329834" y="180000"/>
            <a:ext cx="0" cy="802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88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172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287" y="2160000"/>
            <a:ext cx="8496000" cy="769441"/>
          </a:xfrm>
          <a:prstGeom prst="rect">
            <a:avLst/>
          </a:prstGeom>
        </p:spPr>
        <p:txBody>
          <a:bodyPr wrap="square" anchor="t" anchorCtr="1">
            <a:spAutoFit/>
          </a:bodyPr>
          <a:lstStyle/>
          <a:p>
            <a:r>
              <a:rPr lang="en-US" dirty="0"/>
              <a:t>Click to edit Master title style</a:t>
            </a:r>
          </a:p>
        </p:txBody>
      </p:sp>
      <p:sp>
        <p:nvSpPr>
          <p:cNvPr id="3" name="Subtitle 2"/>
          <p:cNvSpPr>
            <a:spLocks noGrp="1"/>
          </p:cNvSpPr>
          <p:nvPr>
            <p:ph type="subTitle" idx="1"/>
          </p:nvPr>
        </p:nvSpPr>
        <p:spPr>
          <a:xfrm>
            <a:off x="3330000" y="180000"/>
            <a:ext cx="2579168" cy="307777"/>
          </a:xfrm>
          <a:prstGeom prst="rect">
            <a:avLst/>
          </a:prstGeom>
        </p:spPr>
        <p:txBody>
          <a:bodyPr wrap="none" anchor="t" anchorCtr="1">
            <a:sp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83668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FF0000"/>
              </a:buClr>
              <a:buFont typeface="Wingdings" pitchFamily="2" charset="2"/>
              <a:buChar char="§"/>
              <a:defRPr sz="2400">
                <a:solidFill>
                  <a:schemeClr val="bg1"/>
                </a:solidFill>
              </a:defRPr>
            </a:lvl1pPr>
            <a:lvl2pPr>
              <a:buClr>
                <a:srgbClr val="FF0000"/>
              </a:buClr>
              <a:buFont typeface="Wingdings" pitchFamily="2" charset="2"/>
              <a:buChar char="§"/>
              <a:defRPr sz="1800">
                <a:solidFill>
                  <a:schemeClr val="bg1"/>
                </a:solidFill>
              </a:defRPr>
            </a:lvl2pPr>
            <a:lvl3pPr>
              <a:buClr>
                <a:srgbClr val="FF0000"/>
              </a:buClr>
              <a:buFont typeface="Wingdings" pitchFamily="2" charset="2"/>
              <a:buChar char="§"/>
              <a:defRPr sz="1400">
                <a:solidFill>
                  <a:schemeClr val="bg1"/>
                </a:solidFill>
              </a:defRPr>
            </a:lvl3pPr>
            <a:lvl4pPr>
              <a:buClr>
                <a:srgbClr val="FF0000"/>
              </a:buClr>
              <a:buFont typeface="Wingdings" pitchFamily="2" charset="2"/>
              <a:buChar char="§"/>
              <a:defRPr sz="1400">
                <a:solidFill>
                  <a:schemeClr val="bg1"/>
                </a:solidFill>
              </a:defRPr>
            </a:lvl4pPr>
            <a:lvl5pPr>
              <a:buClr>
                <a:srgbClr val="FF0000"/>
              </a:buClr>
              <a:buFont typeface="Wingdings"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8588071" y="6480000"/>
            <a:ext cx="303929" cy="307777"/>
          </a:xfrm>
          <a:prstGeom prst="rect">
            <a:avLst/>
          </a:prstGeom>
        </p:spPr>
        <p:txBody>
          <a:bodyPr wrap="none" rIns="0">
            <a:spAutoFit/>
          </a:bodyPr>
          <a:lstStyle>
            <a:lvl1pPr algn="r">
              <a:defRPr sz="1400">
                <a:solidFill>
                  <a:schemeClr val="bg1"/>
                </a:solidFill>
              </a:defRPr>
            </a:lvl1pPr>
          </a:lstStyle>
          <a:p>
            <a:fld id="{9AEBEE21-12FB-43BD-A778-3E12209211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8297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lvl1pPr>
          </a:lstStyle>
          <a:p>
            <a:r>
              <a:rPr lang="en-US" dirty="0"/>
              <a:t>Click to edit Master title style</a:t>
            </a:r>
          </a:p>
        </p:txBody>
      </p:sp>
      <p:sp>
        <p:nvSpPr>
          <p:cNvPr id="5" name="Slide Number Placeholder 5"/>
          <p:cNvSpPr>
            <a:spLocks noGrp="1"/>
          </p:cNvSpPr>
          <p:nvPr>
            <p:ph type="sldNum" sz="quarter" idx="12"/>
          </p:nvPr>
        </p:nvSpPr>
        <p:spPr>
          <a:xfrm>
            <a:off x="8588071" y="6480000"/>
            <a:ext cx="303929" cy="307777"/>
          </a:xfrm>
          <a:prstGeom prst="rect">
            <a:avLst/>
          </a:prstGeom>
        </p:spPr>
        <p:txBody>
          <a:bodyPr wrap="none" rIns="0">
            <a:spAutoFit/>
          </a:bodyPr>
          <a:lstStyle>
            <a:lvl1pPr algn="r">
              <a:defRPr sz="1400">
                <a:solidFill>
                  <a:schemeClr val="bg1"/>
                </a:solidFill>
              </a:defRPr>
            </a:lvl1pPr>
          </a:lstStyle>
          <a:p>
            <a:fld id="{9AEBEE21-12FB-43BD-A778-3E12209211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99891090"/>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588071" y="6480000"/>
            <a:ext cx="303929" cy="307777"/>
          </a:xfrm>
          <a:prstGeom prst="rect">
            <a:avLst/>
          </a:prstGeom>
        </p:spPr>
        <p:txBody>
          <a:bodyPr wrap="none" rIns="0">
            <a:spAutoFit/>
          </a:bodyPr>
          <a:lstStyle>
            <a:lvl1pPr algn="r">
              <a:defRPr sz="1400">
                <a:solidFill>
                  <a:schemeClr val="bg1"/>
                </a:solidFill>
              </a:defRPr>
            </a:lvl1pPr>
          </a:lstStyle>
          <a:p>
            <a:fld id="{9AEBEE21-12FB-43BD-A778-3E12209211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2652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287" y="2209800"/>
            <a:ext cx="8497887" cy="769441"/>
          </a:xfrm>
          <a:prstGeom prst="rect">
            <a:avLst/>
          </a:prstGeom>
        </p:spPr>
        <p:txBody>
          <a:bodyPr wrap="square" anchor="t" anchorCtr="1">
            <a:spAutoFit/>
          </a:bodyPr>
          <a:lstStyle/>
          <a:p>
            <a:r>
              <a:rPr lang="en-US"/>
              <a:t>Click to edit Master title style</a:t>
            </a:r>
            <a:endParaRPr lang="en-US" dirty="0"/>
          </a:p>
        </p:txBody>
      </p:sp>
      <p:sp>
        <p:nvSpPr>
          <p:cNvPr id="3" name="Subtitle 2"/>
          <p:cNvSpPr>
            <a:spLocks noGrp="1"/>
          </p:cNvSpPr>
          <p:nvPr>
            <p:ph type="subTitle" idx="1"/>
          </p:nvPr>
        </p:nvSpPr>
        <p:spPr>
          <a:xfrm>
            <a:off x="395287" y="3962400"/>
            <a:ext cx="8497887"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395288" y="180000"/>
            <a:ext cx="3186112" cy="828000"/>
          </a:xfrm>
          <a:prstGeom prst="rect">
            <a:avLst/>
          </a:prstGeom>
          <a:noFill/>
        </p:spPr>
        <p:txBody>
          <a:bodyPr wrap="square" lIns="90000" tIns="46800" rIns="90000" bIns="46800" rtlCol="0" anchor="ctr" anchorCtr="0">
            <a:spAutoFit/>
          </a:bodyPr>
          <a:lstStyle/>
          <a:p>
            <a:r>
              <a:rPr lang="it-IT" sz="3400" b="1" dirty="0">
                <a:solidFill>
                  <a:prstClr val="white"/>
                </a:solidFill>
                <a:latin typeface="courier new"/>
              </a:rPr>
              <a:t>Poggio Lab</a:t>
            </a:r>
            <a:endParaRPr lang="it-IT" sz="3400" b="1" dirty="0">
              <a:solidFill>
                <a:prstClr val="white"/>
              </a:solidFill>
              <a:latin typeface="Trebuchet MS"/>
            </a:endParaRPr>
          </a:p>
          <a:p>
            <a:r>
              <a:rPr lang="it-IT" sz="1200" dirty="0">
                <a:solidFill>
                  <a:prstClr val="white"/>
                </a:solidFill>
              </a:rPr>
              <a:t> Spin, Quantum Electronics, Nanomechanics</a:t>
            </a:r>
          </a:p>
        </p:txBody>
      </p:sp>
      <p:sp>
        <p:nvSpPr>
          <p:cNvPr id="9" name="TextBox 8"/>
          <p:cNvSpPr txBox="1"/>
          <p:nvPr userDrawn="1"/>
        </p:nvSpPr>
        <p:spPr>
          <a:xfrm>
            <a:off x="7391400" y="180000"/>
            <a:ext cx="1501774" cy="828000"/>
          </a:xfrm>
          <a:prstGeom prst="rect">
            <a:avLst/>
          </a:prstGeom>
          <a:noFill/>
        </p:spPr>
        <p:txBody>
          <a:bodyPr wrap="square" lIns="90000" tIns="46800" rIns="90000" bIns="46800" rtlCol="0">
            <a:spAutoFit/>
          </a:bodyPr>
          <a:lstStyle/>
          <a:p>
            <a:pPr eaLnBrk="0" fontAlgn="base" hangingPunct="0">
              <a:spcBef>
                <a:spcPct val="0"/>
              </a:spcBef>
              <a:spcAft>
                <a:spcPct val="0"/>
              </a:spcAft>
            </a:pPr>
            <a:r>
              <a:rPr lang="en-US" sz="1200" b="1" dirty="0">
                <a:solidFill>
                  <a:prstClr val="white"/>
                </a:solidFill>
                <a:cs typeface="Times New Roman" pitchFamily="18" charset="0"/>
              </a:rPr>
              <a:t>Dennis Weber</a:t>
            </a:r>
          </a:p>
          <a:p>
            <a:pPr eaLnBrk="0" fontAlgn="base" hangingPunct="0">
              <a:spcBef>
                <a:spcPct val="0"/>
              </a:spcBef>
              <a:spcAft>
                <a:spcPct val="0"/>
              </a:spcAft>
            </a:pPr>
            <a:r>
              <a:rPr lang="en-US" sz="1200" dirty="0" err="1">
                <a:solidFill>
                  <a:prstClr val="white"/>
                </a:solidFill>
              </a:rPr>
              <a:t>Departement</a:t>
            </a:r>
            <a:r>
              <a:rPr lang="en-US" sz="1200" dirty="0">
                <a:solidFill>
                  <a:prstClr val="white"/>
                </a:solidFill>
              </a:rPr>
              <a:t> </a:t>
            </a:r>
            <a:r>
              <a:rPr lang="en-US" sz="1200" dirty="0" err="1">
                <a:solidFill>
                  <a:prstClr val="white"/>
                </a:solidFill>
              </a:rPr>
              <a:t>Physik</a:t>
            </a:r>
            <a:br>
              <a:rPr lang="en-US" sz="1200" dirty="0">
                <a:solidFill>
                  <a:prstClr val="white"/>
                </a:solidFill>
              </a:rPr>
            </a:br>
            <a:r>
              <a:rPr lang="en-US" sz="1200" dirty="0" err="1">
                <a:solidFill>
                  <a:prstClr val="white"/>
                </a:solidFill>
              </a:rPr>
              <a:t>Universität</a:t>
            </a:r>
            <a:r>
              <a:rPr lang="en-US" sz="1200" dirty="0">
                <a:solidFill>
                  <a:prstClr val="white"/>
                </a:solidFill>
              </a:rPr>
              <a:t> Basel</a:t>
            </a:r>
            <a:endParaRPr lang="en-US" sz="1200" b="1" dirty="0">
              <a:solidFill>
                <a:prstClr val="white"/>
              </a:solidFill>
              <a:cs typeface="Times New Roman" pitchFamily="18" charset="0"/>
            </a:endParaRPr>
          </a:p>
        </p:txBody>
      </p:sp>
      <p:cxnSp>
        <p:nvCxnSpPr>
          <p:cNvPr id="11" name="Straight Connector 10"/>
          <p:cNvCxnSpPr/>
          <p:nvPr userDrawn="1"/>
        </p:nvCxnSpPr>
        <p:spPr>
          <a:xfrm>
            <a:off x="7382142" y="180000"/>
            <a:ext cx="0" cy="82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 descr="C:\Users\poggio\martino\Basel\Resources\Logos\SNF.jpg"/>
          <p:cNvPicPr>
            <a:picLocks noChangeAspect="1" noChangeArrowheads="1"/>
          </p:cNvPicPr>
          <p:nvPr userDrawn="1"/>
        </p:nvPicPr>
        <p:blipFill>
          <a:blip r:embed="rId2" cstate="print"/>
          <a:srcRect l="558" t="1343" r="59592" b="70937"/>
          <a:stretch>
            <a:fillRect/>
          </a:stretch>
        </p:blipFill>
        <p:spPr bwMode="auto">
          <a:xfrm>
            <a:off x="2463095" y="6370086"/>
            <a:ext cx="1142855" cy="283427"/>
          </a:xfrm>
          <a:prstGeom prst="rect">
            <a:avLst/>
          </a:prstGeom>
          <a:noFill/>
        </p:spPr>
      </p:pic>
      <p:pic>
        <p:nvPicPr>
          <p:cNvPr id="13" name="Picture 9" descr="http://poggiolab.unibas.ch/funding_files/Aargau_small.png"/>
          <p:cNvPicPr>
            <a:picLocks noChangeAspect="1" noChangeArrowheads="1"/>
          </p:cNvPicPr>
          <p:nvPr userDrawn="1"/>
        </p:nvPicPr>
        <p:blipFill>
          <a:blip r:embed="rId3" cstate="print"/>
          <a:srcRect/>
          <a:stretch>
            <a:fillRect/>
          </a:stretch>
        </p:blipFill>
        <p:spPr bwMode="auto">
          <a:xfrm>
            <a:off x="1410307" y="6241799"/>
            <a:ext cx="425197" cy="540000"/>
          </a:xfrm>
          <a:prstGeom prst="rect">
            <a:avLst/>
          </a:prstGeom>
          <a:noFill/>
        </p:spPr>
      </p:pic>
      <p:pic>
        <p:nvPicPr>
          <p:cNvPr id="14" name="Picture 2"/>
          <p:cNvPicPr>
            <a:picLocks noChangeAspect="1" noChangeArrowheads="1"/>
          </p:cNvPicPr>
          <p:nvPr userDrawn="1"/>
        </p:nvPicPr>
        <p:blipFill>
          <a:blip r:embed="rId4" cstate="print"/>
          <a:srcRect/>
          <a:stretch>
            <a:fillRect/>
          </a:stretch>
        </p:blipFill>
        <p:spPr bwMode="auto">
          <a:xfrm>
            <a:off x="4233541" y="6241800"/>
            <a:ext cx="1100767" cy="540000"/>
          </a:xfrm>
          <a:prstGeom prst="rect">
            <a:avLst/>
          </a:prstGeom>
          <a:noFill/>
          <a:ln w="9525">
            <a:noFill/>
            <a:miter lim="800000"/>
            <a:headEnd/>
            <a:tailEnd/>
          </a:ln>
        </p:spPr>
      </p:pic>
      <p:pic>
        <p:nvPicPr>
          <p:cNvPr id="15" name="Picture 3"/>
          <p:cNvPicPr>
            <a:picLocks noChangeAspect="1" noChangeArrowheads="1"/>
          </p:cNvPicPr>
          <p:nvPr userDrawn="1"/>
        </p:nvPicPr>
        <p:blipFill>
          <a:blip r:embed="rId5" cstate="print"/>
          <a:srcRect/>
          <a:stretch>
            <a:fillRect/>
          </a:stretch>
        </p:blipFill>
        <p:spPr bwMode="auto">
          <a:xfrm>
            <a:off x="5961899" y="6241800"/>
            <a:ext cx="1142393" cy="540000"/>
          </a:xfrm>
          <a:prstGeom prst="rect">
            <a:avLst/>
          </a:prstGeom>
          <a:noFill/>
          <a:ln w="9525">
            <a:noFill/>
            <a:miter lim="800000"/>
            <a:headEnd/>
            <a:tailEnd/>
          </a:ln>
        </p:spPr>
      </p:pic>
      <p:pic>
        <p:nvPicPr>
          <p:cNvPr id="16" name="Picture 4" descr="C:\Documents and Settings\montinar\Desktop\unilogoschwarz.gif"/>
          <p:cNvPicPr>
            <a:picLocks noChangeAspect="1" noChangeArrowheads="1"/>
          </p:cNvPicPr>
          <p:nvPr userDrawn="1"/>
        </p:nvPicPr>
        <p:blipFill>
          <a:blip r:embed="rId6" cstate="print"/>
          <a:srcRect/>
          <a:stretch>
            <a:fillRect/>
          </a:stretch>
        </p:blipFill>
        <p:spPr bwMode="auto">
          <a:xfrm>
            <a:off x="395288" y="6241799"/>
            <a:ext cx="387428" cy="540000"/>
          </a:xfrm>
          <a:prstGeom prst="rect">
            <a:avLst/>
          </a:prstGeom>
          <a:noFill/>
        </p:spPr>
      </p:pic>
      <p:pic>
        <p:nvPicPr>
          <p:cNvPr id="1027"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731881" y="6241800"/>
            <a:ext cx="116129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39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9" y="180000"/>
            <a:ext cx="8497886"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395289" y="1080000"/>
            <a:ext cx="8497885" cy="5054618"/>
          </a:xfrm>
          <a:prstGeom prst="rect">
            <a:avLst/>
          </a:prstGeom>
        </p:spPr>
        <p:txBody>
          <a:bodyPr/>
          <a:lstStyle>
            <a:lvl1pPr>
              <a:buClr>
                <a:srgbClr val="FF0000"/>
              </a:buClr>
              <a:buFont typeface="Wingdings" pitchFamily="2" charset="2"/>
              <a:buChar char="§"/>
              <a:defRPr/>
            </a:lvl1pPr>
            <a:lvl2pPr>
              <a:buClr>
                <a:srgbClr val="FF0000"/>
              </a:buClr>
              <a:buFont typeface="Wingdings" pitchFamily="2" charset="2"/>
              <a:buChar char="§"/>
              <a:defRPr/>
            </a:lvl2pPr>
            <a:lvl3pPr>
              <a:buClr>
                <a:srgbClr val="FF0000"/>
              </a:buClr>
              <a:buFont typeface="Wingdings" pitchFamily="2" charset="2"/>
              <a:buChar char="§"/>
              <a:defRPr/>
            </a:lvl3pPr>
            <a:lvl4pPr>
              <a:buClr>
                <a:srgbClr val="FF0000"/>
              </a:buClr>
              <a:buFont typeface="Wingdings" pitchFamily="2" charset="2"/>
              <a:buChar char="§"/>
              <a:defRPr/>
            </a:lvl4pPr>
            <a:lvl5pPr>
              <a:buClr>
                <a:srgbClr val="FF0000"/>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5288" y="6498000"/>
            <a:ext cx="2160000" cy="360000"/>
          </a:xfrm>
          <a:prstGeom prst="rect">
            <a:avLst/>
          </a:prstGeom>
        </p:spPr>
        <p:txBody>
          <a:bodyPr/>
          <a:lstStyle>
            <a:lvl1pPr>
              <a:defRPr sz="1400"/>
            </a:lvl1pPr>
          </a:lstStyle>
          <a:p>
            <a:r>
              <a:rPr lang="en-US">
                <a:solidFill>
                  <a:prstClr val="black"/>
                </a:solidFill>
              </a:rPr>
              <a:t>27.04.2010</a:t>
            </a:r>
            <a:endParaRPr lang="en-US" dirty="0">
              <a:solidFill>
                <a:prstClr val="black"/>
              </a:solidFill>
            </a:endParaRPr>
          </a:p>
        </p:txBody>
      </p:sp>
      <p:sp>
        <p:nvSpPr>
          <p:cNvPr id="6" name="Slide Number Placeholder 5"/>
          <p:cNvSpPr>
            <a:spLocks noGrp="1"/>
          </p:cNvSpPr>
          <p:nvPr>
            <p:ph type="sldNum" sz="quarter" idx="12"/>
          </p:nvPr>
        </p:nvSpPr>
        <p:spPr>
          <a:xfrm>
            <a:off x="6733174" y="6498000"/>
            <a:ext cx="2160000" cy="360000"/>
          </a:xfrm>
          <a:prstGeom prst="rect">
            <a:avLst/>
          </a:prstGeom>
        </p:spPr>
        <p:txBody>
          <a:bodyPr/>
          <a:lstStyle>
            <a:lvl1pPr algn="r">
              <a:defRPr sz="1400"/>
            </a:lvl1pPr>
          </a:lstStyle>
          <a:p>
            <a:fld id="{9AEBEE21-12FB-43BD-A778-3E122092117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742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45024"/>
            <a:ext cx="9143999"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429444" y="180000"/>
            <a:ext cx="2663206" cy="756234"/>
          </a:xfrm>
          <a:prstGeom prst="rect">
            <a:avLst/>
          </a:prstGeom>
          <a:noFill/>
        </p:spPr>
        <p:txBody>
          <a:bodyPr wrap="none" lIns="90000" tIns="46800" rIns="90000" bIns="46800" rtlCol="0" anchor="t" anchorCtr="0">
            <a:spAutoFit/>
          </a:bodyPr>
          <a:lstStyle/>
          <a:p>
            <a:r>
              <a:rPr lang="it-IT" sz="3200" b="1" dirty="0">
                <a:solidFill>
                  <a:prstClr val="white"/>
                </a:solidFill>
                <a:latin typeface="courier new"/>
              </a:rPr>
              <a:t>Poggio Lab</a:t>
            </a:r>
            <a:endParaRPr lang="it-IT" sz="3200" b="1" dirty="0">
              <a:solidFill>
                <a:prstClr val="white"/>
              </a:solidFill>
              <a:latin typeface="Trebuchet MS"/>
            </a:endParaRPr>
          </a:p>
          <a:p>
            <a:r>
              <a:rPr lang="it-IT" sz="1100" dirty="0">
                <a:solidFill>
                  <a:prstClr val="white"/>
                </a:solidFill>
              </a:rPr>
              <a:t>Spin, Quantum Electronics, Nanomechanics</a:t>
            </a:r>
          </a:p>
        </p:txBody>
      </p:sp>
      <p:sp>
        <p:nvSpPr>
          <p:cNvPr id="8" name="Rectangle 7"/>
          <p:cNvSpPr/>
          <p:nvPr userDrawn="1"/>
        </p:nvSpPr>
        <p:spPr>
          <a:xfrm>
            <a:off x="0" y="5760720"/>
            <a:ext cx="914400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13" name="Picture 2"/>
          <p:cNvPicPr>
            <a:picLocks noChangeAspect="1" noChangeArrowheads="1"/>
          </p:cNvPicPr>
          <p:nvPr userDrawn="1"/>
        </p:nvPicPr>
        <p:blipFill>
          <a:blip r:embed="rId2" cstate="print"/>
          <a:srcRect/>
          <a:stretch>
            <a:fillRect/>
          </a:stretch>
        </p:blipFill>
        <p:spPr bwMode="auto">
          <a:xfrm>
            <a:off x="5547847" y="6010275"/>
            <a:ext cx="1184393" cy="581024"/>
          </a:xfrm>
          <a:prstGeom prst="rect">
            <a:avLst/>
          </a:prstGeom>
          <a:noFill/>
          <a:ln w="9525">
            <a:noFill/>
            <a:miter lim="800000"/>
            <a:headEnd/>
            <a:tailEnd/>
          </a:ln>
        </p:spPr>
      </p:pic>
      <p:grpSp>
        <p:nvGrpSpPr>
          <p:cNvPr id="14" name="Group 13"/>
          <p:cNvGrpSpPr/>
          <p:nvPr userDrawn="1"/>
        </p:nvGrpSpPr>
        <p:grpSpPr>
          <a:xfrm>
            <a:off x="447270" y="5791200"/>
            <a:ext cx="848131" cy="995740"/>
            <a:chOff x="3742414" y="3810000"/>
            <a:chExt cx="1362986" cy="1600200"/>
          </a:xfrm>
        </p:grpSpPr>
        <p:sp>
          <p:nvSpPr>
            <p:cNvPr id="15" name="Rectangle 14"/>
            <p:cNvSpPr/>
            <p:nvPr/>
          </p:nvSpPr>
          <p:spPr>
            <a:xfrm>
              <a:off x="3742414" y="3810000"/>
              <a:ext cx="1362986"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371" y="3881904"/>
              <a:ext cx="1029072" cy="1434310"/>
            </a:xfrm>
            <a:prstGeom prst="rect">
              <a:avLst/>
            </a:prstGeom>
          </p:spPr>
        </p:pic>
      </p:grpSp>
      <p:grpSp>
        <p:nvGrpSpPr>
          <p:cNvPr id="18" name="Group 17"/>
          <p:cNvGrpSpPr/>
          <p:nvPr userDrawn="1"/>
        </p:nvGrpSpPr>
        <p:grpSpPr>
          <a:xfrm>
            <a:off x="8061362" y="5867404"/>
            <a:ext cx="615094" cy="899054"/>
            <a:chOff x="5989289" y="5788533"/>
            <a:chExt cx="730625" cy="1067919"/>
          </a:xfrm>
        </p:grpSpPr>
        <p:pic>
          <p:nvPicPr>
            <p:cNvPr id="19" name="Picture 9" descr="http://poggiolab.unibas.ch/funding_files/Aargau_small.png"/>
            <p:cNvPicPr>
              <a:picLocks noChangeAspect="1" noChangeArrowheads="1"/>
            </p:cNvPicPr>
            <p:nvPr userDrawn="1"/>
          </p:nvPicPr>
          <p:blipFill>
            <a:blip r:embed="rId4" cstate="print"/>
            <a:srcRect/>
            <a:stretch>
              <a:fillRect/>
            </a:stretch>
          </p:blipFill>
          <p:spPr bwMode="auto">
            <a:xfrm>
              <a:off x="6079800" y="5788533"/>
              <a:ext cx="549600" cy="697992"/>
            </a:xfrm>
            <a:prstGeom prst="rect">
              <a:avLst/>
            </a:prstGeom>
            <a:noFill/>
          </p:spPr>
        </p:pic>
        <p:sp>
          <p:nvSpPr>
            <p:cNvPr id="20" name="TextBox 19"/>
            <p:cNvSpPr txBox="1"/>
            <p:nvPr userDrawn="1"/>
          </p:nvSpPr>
          <p:spPr>
            <a:xfrm>
              <a:off x="5989289" y="6490867"/>
              <a:ext cx="730625" cy="365585"/>
            </a:xfrm>
            <a:prstGeom prst="rect">
              <a:avLst/>
            </a:prstGeom>
            <a:noFill/>
          </p:spPr>
          <p:txBody>
            <a:bodyPr wrap="square" rtlCol="0">
              <a:spAutoFit/>
            </a:bodyPr>
            <a:lstStyle/>
            <a:p>
              <a:pPr algn="ctr"/>
              <a:r>
                <a:rPr lang="en-GB" sz="700" b="1" dirty="0">
                  <a:solidFill>
                    <a:prstClr val="black"/>
                  </a:solidFill>
                </a:rPr>
                <a:t>KANTON</a:t>
              </a:r>
              <a:br>
                <a:rPr lang="en-GB" sz="700" b="1" dirty="0">
                  <a:solidFill>
                    <a:prstClr val="black"/>
                  </a:solidFill>
                </a:rPr>
              </a:br>
              <a:r>
                <a:rPr lang="en-GB" sz="700" b="1" dirty="0">
                  <a:solidFill>
                    <a:prstClr val="black"/>
                  </a:solidFill>
                </a:rPr>
                <a:t>AARGAU</a:t>
              </a:r>
              <a:endParaRPr lang="en-US" sz="700" b="1" dirty="0">
                <a:solidFill>
                  <a:prstClr val="black"/>
                </a:solidFill>
              </a:endParaRPr>
            </a:p>
          </p:txBody>
        </p:sp>
      </p:grpSp>
      <p:pic>
        <p:nvPicPr>
          <p:cNvPr id="21" name="Bild 14"/>
          <p:cNvPicPr>
            <a:picLocks noChangeAspect="1"/>
          </p:cNvPicPr>
          <p:nvPr userDrawn="1"/>
        </p:nvPicPr>
        <p:blipFill>
          <a:blip r:embed="rId5" cstate="print"/>
          <a:stretch>
            <a:fillRect/>
          </a:stretch>
        </p:blipFill>
        <p:spPr>
          <a:xfrm>
            <a:off x="2339752" y="6058977"/>
            <a:ext cx="2088000" cy="342103"/>
          </a:xfrm>
          <a:prstGeom prst="rect">
            <a:avLst/>
          </a:prstGeom>
        </p:spPr>
      </p:pic>
      <p:sp>
        <p:nvSpPr>
          <p:cNvPr id="2" name="Title 1"/>
          <p:cNvSpPr>
            <a:spLocks noGrp="1"/>
          </p:cNvSpPr>
          <p:nvPr>
            <p:ph type="title"/>
          </p:nvPr>
        </p:nvSpPr>
        <p:spPr>
          <a:xfrm>
            <a:off x="0" y="2502024"/>
            <a:ext cx="9144000" cy="1143000"/>
          </a:xfrm>
          <a:prstGeom prst="rect">
            <a:avLst/>
          </a:prstGeom>
        </p:spPr>
        <p:txBody>
          <a:bodyPr/>
          <a:lstStyle>
            <a:lvl1pPr>
              <a:defRPr>
                <a:solidFill>
                  <a:schemeClr val="tx1"/>
                </a:solidFill>
              </a:defRPr>
            </a:lvl1pPr>
          </a:lstStyle>
          <a:p>
            <a:r>
              <a:rPr lang="en-US"/>
              <a:t>Click to edit Master title style</a:t>
            </a:r>
            <a:endParaRPr lang="en-US" dirty="0"/>
          </a:p>
        </p:txBody>
      </p:sp>
      <p:pic>
        <p:nvPicPr>
          <p:cNvPr id="23" name="Bild 6" descr="Logo_QSIT_CLAIM_neg.gif"/>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81775" y="162842"/>
            <a:ext cx="2127250" cy="990882"/>
          </a:xfrm>
          <a:prstGeom prst="rect">
            <a:avLst/>
          </a:prstGeom>
        </p:spPr>
      </p:pic>
    </p:spTree>
    <p:extLst>
      <p:ext uri="{BB962C8B-B14F-4D97-AF65-F5344CB8AC3E}">
        <p14:creationId xmlns:p14="http://schemas.microsoft.com/office/powerpoint/2010/main" val="57608646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523875" y="1209675"/>
            <a:ext cx="8080375" cy="5090324"/>
          </a:xfrm>
          <a:prstGeom prst="rect">
            <a:avLst/>
          </a:prstGeom>
        </p:spPr>
        <p:txBody>
          <a:bodyPr/>
          <a:lstStyle>
            <a:lvl1pPr>
              <a:buClr>
                <a:schemeClr val="tx2"/>
              </a:buClr>
              <a:buFont typeface="Wingdings" pitchFamily="2" charset="2"/>
              <a:buChar char="§"/>
              <a:defRPr sz="2800">
                <a:solidFill>
                  <a:schemeClr val="tx1"/>
                </a:solidFill>
              </a:defRPr>
            </a:lvl1pPr>
            <a:lvl2pPr>
              <a:buClr>
                <a:schemeClr val="tx2"/>
              </a:buClr>
              <a:buFont typeface="Wingdings" pitchFamily="2" charset="2"/>
              <a:buChar char="§"/>
              <a:defRPr sz="2000">
                <a:solidFill>
                  <a:schemeClr val="tx1"/>
                </a:solidFill>
              </a:defRPr>
            </a:lvl2pPr>
            <a:lvl3pPr>
              <a:buClr>
                <a:schemeClr val="tx2"/>
              </a:buClr>
              <a:buFont typeface="Wingdings" pitchFamily="2" charset="2"/>
              <a:buChar char="§"/>
              <a:defRPr sz="1600">
                <a:solidFill>
                  <a:schemeClr val="tx1"/>
                </a:solidFill>
              </a:defRPr>
            </a:lvl3pPr>
            <a:lvl4pPr>
              <a:buClr>
                <a:schemeClr val="tx2"/>
              </a:buClr>
              <a:buFont typeface="Wingdings" pitchFamily="2" charset="2"/>
              <a:buChar char="§"/>
              <a:defRPr>
                <a:solidFill>
                  <a:schemeClr val="tx1"/>
                </a:solidFill>
              </a:defRPr>
            </a:lvl4pPr>
            <a:lvl5pPr>
              <a:buClr>
                <a:schemeClr val="tx2"/>
              </a:buClr>
              <a:buFont typeface="Wingdings"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solidFill>
                  <a:prstClr val="white"/>
                </a:solidFill>
              </a:rPr>
              <a:pPr/>
              <a:t>‹#›</a:t>
            </a:fld>
            <a:endParaRPr lang="en-US">
              <a:solidFill>
                <a:prstClr val="white"/>
              </a:solidFill>
            </a:endParaRP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4409375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FF0000"/>
              </a:buClr>
              <a:buFont typeface="Wingdings" pitchFamily="2" charset="2"/>
              <a:buChar char="§"/>
              <a:defRPr>
                <a:solidFill>
                  <a:schemeClr val="tx1"/>
                </a:solidFill>
              </a:defRPr>
            </a:lvl1pPr>
            <a:lvl2pPr>
              <a:buClr>
                <a:srgbClr val="FF0000"/>
              </a:buClr>
              <a:buFont typeface="Wingdings" pitchFamily="2" charset="2"/>
              <a:buChar char="§"/>
              <a:defRPr>
                <a:solidFill>
                  <a:schemeClr val="tx1"/>
                </a:solidFill>
              </a:defRPr>
            </a:lvl2pPr>
            <a:lvl3pPr>
              <a:buClr>
                <a:srgbClr val="FF0000"/>
              </a:buClr>
              <a:buFont typeface="Wingdings" pitchFamily="2" charset="2"/>
              <a:buChar char="§"/>
              <a:defRPr>
                <a:solidFill>
                  <a:schemeClr val="tx1"/>
                </a:solidFill>
              </a:defRPr>
            </a:lvl3pPr>
            <a:lvl4pPr>
              <a:buClr>
                <a:srgbClr val="FF0000"/>
              </a:buClr>
              <a:buFont typeface="Wingdings" pitchFamily="2" charset="2"/>
              <a:buChar char="§"/>
              <a:defRPr>
                <a:solidFill>
                  <a:schemeClr val="tx1"/>
                </a:solidFill>
              </a:defRPr>
            </a:lvl4pPr>
            <a:lvl5pPr>
              <a:buClr>
                <a:srgbClr val="FF0000"/>
              </a:buClr>
              <a:buFont typeface="Wingdings"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tx1"/>
                </a:solidFill>
              </a:defRPr>
            </a:lvl1pPr>
          </a:lstStyle>
          <a:p>
            <a:fld id="{9AEBEE21-12FB-43BD-A778-3E1220921173}"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solidFill>
                  <a:prstClr val="white"/>
                </a:solidFill>
              </a:rPr>
              <a:pPr/>
              <a:t>‹#›</a:t>
            </a:fld>
            <a:endParaRPr lang="en-US">
              <a:solidFill>
                <a:prstClr val="white"/>
              </a:solidFill>
            </a:endParaRPr>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11" name="Content Placeholder 10"/>
          <p:cNvSpPr>
            <a:spLocks noGrp="1"/>
          </p:cNvSpPr>
          <p:nvPr>
            <p:ph sz="quarter" idx="13"/>
          </p:nvPr>
        </p:nvSpPr>
        <p:spPr>
          <a:xfrm>
            <a:off x="539750" y="1196975"/>
            <a:ext cx="39560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p:cNvSpPr>
            <a:spLocks noGrp="1"/>
          </p:cNvSpPr>
          <p:nvPr>
            <p:ph sz="quarter" idx="14"/>
          </p:nvPr>
        </p:nvSpPr>
        <p:spPr>
          <a:xfrm>
            <a:off x="4648200" y="1195387"/>
            <a:ext cx="39433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21730297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solidFill>
                  <a:prstClr val="white"/>
                </a:solidFill>
              </a:rPr>
              <a:pPr/>
              <a:t>‹#›</a:t>
            </a:fld>
            <a:endParaRPr lang="en-US">
              <a:solidFill>
                <a:prstClr val="white"/>
              </a:solidFill>
            </a:endParaRPr>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5991560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5760720"/>
            <a:ext cx="914400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4" name="Picture 2"/>
          <p:cNvPicPr>
            <a:picLocks noChangeAspect="1" noChangeArrowheads="1"/>
          </p:cNvPicPr>
          <p:nvPr userDrawn="1"/>
        </p:nvPicPr>
        <p:blipFill>
          <a:blip r:embed="rId2" cstate="print"/>
          <a:srcRect/>
          <a:stretch>
            <a:fillRect/>
          </a:stretch>
        </p:blipFill>
        <p:spPr bwMode="auto">
          <a:xfrm>
            <a:off x="5547847" y="6010275"/>
            <a:ext cx="1184393" cy="581024"/>
          </a:xfrm>
          <a:prstGeom prst="rect">
            <a:avLst/>
          </a:prstGeom>
          <a:noFill/>
          <a:ln w="9525">
            <a:noFill/>
            <a:miter lim="800000"/>
            <a:headEnd/>
            <a:tailEnd/>
          </a:ln>
        </p:spPr>
      </p:pic>
      <p:grpSp>
        <p:nvGrpSpPr>
          <p:cNvPr id="5" name="Group 4"/>
          <p:cNvGrpSpPr/>
          <p:nvPr userDrawn="1"/>
        </p:nvGrpSpPr>
        <p:grpSpPr>
          <a:xfrm>
            <a:off x="447270" y="5791200"/>
            <a:ext cx="848131" cy="995740"/>
            <a:chOff x="3742414" y="3810000"/>
            <a:chExt cx="1362986" cy="1600200"/>
          </a:xfrm>
        </p:grpSpPr>
        <p:sp>
          <p:nvSpPr>
            <p:cNvPr id="6" name="Rectangle 5"/>
            <p:cNvSpPr/>
            <p:nvPr/>
          </p:nvSpPr>
          <p:spPr>
            <a:xfrm>
              <a:off x="3742414" y="3810000"/>
              <a:ext cx="1362986"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371" y="3881904"/>
              <a:ext cx="1029072" cy="1434310"/>
            </a:xfrm>
            <a:prstGeom prst="rect">
              <a:avLst/>
            </a:prstGeom>
          </p:spPr>
        </p:pic>
      </p:grpSp>
      <p:grpSp>
        <p:nvGrpSpPr>
          <p:cNvPr id="8" name="Group 7"/>
          <p:cNvGrpSpPr/>
          <p:nvPr userDrawn="1"/>
        </p:nvGrpSpPr>
        <p:grpSpPr>
          <a:xfrm>
            <a:off x="8061362" y="5867404"/>
            <a:ext cx="615094" cy="899054"/>
            <a:chOff x="5989289" y="5788533"/>
            <a:chExt cx="730625" cy="1067919"/>
          </a:xfrm>
        </p:grpSpPr>
        <p:pic>
          <p:nvPicPr>
            <p:cNvPr id="9" name="Picture 9" descr="http://poggiolab.unibas.ch/funding_files/Aargau_small.png"/>
            <p:cNvPicPr>
              <a:picLocks noChangeAspect="1" noChangeArrowheads="1"/>
            </p:cNvPicPr>
            <p:nvPr userDrawn="1"/>
          </p:nvPicPr>
          <p:blipFill>
            <a:blip r:embed="rId4" cstate="print"/>
            <a:srcRect/>
            <a:stretch>
              <a:fillRect/>
            </a:stretch>
          </p:blipFill>
          <p:spPr bwMode="auto">
            <a:xfrm>
              <a:off x="6079800" y="5788533"/>
              <a:ext cx="549600" cy="697992"/>
            </a:xfrm>
            <a:prstGeom prst="rect">
              <a:avLst/>
            </a:prstGeom>
            <a:noFill/>
          </p:spPr>
        </p:pic>
        <p:sp>
          <p:nvSpPr>
            <p:cNvPr id="10" name="TextBox 9"/>
            <p:cNvSpPr txBox="1"/>
            <p:nvPr userDrawn="1"/>
          </p:nvSpPr>
          <p:spPr>
            <a:xfrm>
              <a:off x="5989289" y="6490867"/>
              <a:ext cx="730625" cy="365585"/>
            </a:xfrm>
            <a:prstGeom prst="rect">
              <a:avLst/>
            </a:prstGeom>
            <a:noFill/>
          </p:spPr>
          <p:txBody>
            <a:bodyPr wrap="square" rtlCol="0">
              <a:spAutoFit/>
            </a:bodyPr>
            <a:lstStyle/>
            <a:p>
              <a:pPr algn="ctr"/>
              <a:r>
                <a:rPr lang="en-GB" sz="700" b="1" dirty="0">
                  <a:solidFill>
                    <a:prstClr val="black"/>
                  </a:solidFill>
                </a:rPr>
                <a:t>KANTON</a:t>
              </a:r>
              <a:br>
                <a:rPr lang="en-GB" sz="700" b="1" dirty="0">
                  <a:solidFill>
                    <a:prstClr val="black"/>
                  </a:solidFill>
                </a:rPr>
              </a:br>
              <a:r>
                <a:rPr lang="en-GB" sz="700" b="1" dirty="0">
                  <a:solidFill>
                    <a:prstClr val="black"/>
                  </a:solidFill>
                </a:rPr>
                <a:t>AARGAU</a:t>
              </a:r>
              <a:endParaRPr lang="en-US" sz="700" b="1" dirty="0">
                <a:solidFill>
                  <a:prstClr val="black"/>
                </a:solidFill>
              </a:endParaRPr>
            </a:p>
          </p:txBody>
        </p:sp>
      </p:grpSp>
      <p:pic>
        <p:nvPicPr>
          <p:cNvPr id="11" name="Bild 14"/>
          <p:cNvPicPr>
            <a:picLocks noChangeAspect="1"/>
          </p:cNvPicPr>
          <p:nvPr userDrawn="1"/>
        </p:nvPicPr>
        <p:blipFill>
          <a:blip r:embed="rId5" cstate="print"/>
          <a:stretch>
            <a:fillRect/>
          </a:stretch>
        </p:blipFill>
        <p:spPr>
          <a:xfrm>
            <a:off x="2339752" y="6058977"/>
            <a:ext cx="2088000" cy="342103"/>
          </a:xfrm>
          <a:prstGeom prst="rect">
            <a:avLst/>
          </a:prstGeom>
        </p:spPr>
      </p:pic>
      <p:sp>
        <p:nvSpPr>
          <p:cNvPr id="12"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945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1637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125" y="222463"/>
            <a:ext cx="2880360" cy="417407"/>
          </a:xfrm>
          <a:prstGeom prst="rect">
            <a:avLst/>
          </a:prstGeom>
        </p:spPr>
      </p:pic>
      <p:sp>
        <p:nvSpPr>
          <p:cNvPr id="2" name="Title 1"/>
          <p:cNvSpPr>
            <a:spLocks noGrp="1"/>
          </p:cNvSpPr>
          <p:nvPr>
            <p:ph type="ctrTitle"/>
          </p:nvPr>
        </p:nvSpPr>
        <p:spPr>
          <a:xfrm>
            <a:off x="395287" y="2209800"/>
            <a:ext cx="8496000" cy="769441"/>
          </a:xfrm>
          <a:prstGeom prst="rect">
            <a:avLst/>
          </a:prstGeom>
        </p:spPr>
        <p:txBody>
          <a:bodyPr wrap="square" anchor="t" anchorCtr="1">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95287" y="3962400"/>
            <a:ext cx="8496000"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368726" y="180000"/>
            <a:ext cx="3120832" cy="802400"/>
          </a:xfrm>
          <a:prstGeom prst="rect">
            <a:avLst/>
          </a:prstGeom>
          <a:noFill/>
        </p:spPr>
        <p:txBody>
          <a:bodyPr wrap="none" lIns="90000" tIns="46800" rIns="90000" bIns="468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4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Calibri"/>
                <a:ea typeface="+mn-ea"/>
                <a:cs typeface="+mn-cs"/>
              </a:rPr>
              <a:t> Nano-mechanics, Nano-magnetism, Nano-MRI</a:t>
            </a:r>
          </a:p>
        </p:txBody>
      </p:sp>
      <p:sp>
        <p:nvSpPr>
          <p:cNvPr id="9" name="TextBox 8"/>
          <p:cNvSpPr txBox="1"/>
          <p:nvPr userDrawn="1"/>
        </p:nvSpPr>
        <p:spPr>
          <a:xfrm>
            <a:off x="3490370" y="148935"/>
            <a:ext cx="5562590" cy="833178"/>
          </a:xfrm>
          <a:prstGeom prst="rect">
            <a:avLst/>
          </a:prstGeom>
          <a:noFill/>
        </p:spPr>
        <p:txBody>
          <a:bodyPr wrap="square" lIns="90000" tIns="46800" rIns="90000" bIns="46800" rtlCol="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Department of Physics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University of Basel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a:ea typeface="+mn-ea"/>
                <a:cs typeface="+mn-cs"/>
              </a:rPr>
              <a:t>Klingelbergstrasse</a:t>
            </a:r>
            <a:r>
              <a:rPr kumimoji="0" lang="en-US" sz="1200" b="0" i="0" u="none" strike="noStrike" kern="1200" cap="none" spc="0" normalizeH="0" baseline="0" noProof="0" dirty="0">
                <a:ln>
                  <a:noFill/>
                </a:ln>
                <a:solidFill>
                  <a:srgbClr val="000000"/>
                </a:solidFill>
                <a:effectLst/>
                <a:uLnTx/>
                <a:uFillTx/>
                <a:latin typeface="Calibri"/>
                <a:ea typeface="+mn-ea"/>
                <a:cs typeface="+mn-cs"/>
              </a:rPr>
              <a:t> 82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4056 Basel, Switzerland</a:t>
            </a:r>
            <a:endParaRPr kumimoji="0" lang="en-US" sz="1200" b="1"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cxnSp>
        <p:nvCxnSpPr>
          <p:cNvPr id="11" name="Straight Connector 10"/>
          <p:cNvCxnSpPr/>
          <p:nvPr userDrawn="1"/>
        </p:nvCxnSpPr>
        <p:spPr>
          <a:xfrm>
            <a:off x="3491507" y="180000"/>
            <a:ext cx="0" cy="802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462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D54900"/>
              </a:buClr>
              <a:buFont typeface="Wingdings" pitchFamily="2" charset="2"/>
              <a:buChar char="§"/>
              <a:defRPr>
                <a:solidFill>
                  <a:schemeClr val="tx1"/>
                </a:solidFill>
              </a:defRPr>
            </a:lvl1pPr>
            <a:lvl2pPr>
              <a:buClr>
                <a:srgbClr val="D54900"/>
              </a:buClr>
              <a:buFont typeface="Wingdings" pitchFamily="2" charset="2"/>
              <a:buChar char="§"/>
              <a:defRPr>
                <a:solidFill>
                  <a:schemeClr val="tx1"/>
                </a:solidFill>
              </a:defRPr>
            </a:lvl2pPr>
            <a:lvl3pPr>
              <a:buClr>
                <a:srgbClr val="D54900"/>
              </a:buClr>
              <a:buFont typeface="Wingdings" pitchFamily="2" charset="2"/>
              <a:buChar char="§"/>
              <a:defRPr>
                <a:solidFill>
                  <a:schemeClr val="tx1"/>
                </a:solidFill>
              </a:defRPr>
            </a:lvl3pPr>
            <a:lvl4pPr>
              <a:buClr>
                <a:srgbClr val="D54900"/>
              </a:buClr>
              <a:buFont typeface="Wingdings" pitchFamily="2" charset="2"/>
              <a:buChar char="§"/>
              <a:defRPr>
                <a:solidFill>
                  <a:schemeClr val="tx1"/>
                </a:solidFill>
              </a:defRPr>
            </a:lvl4pPr>
            <a:lvl5pPr>
              <a:buClr>
                <a:srgbClr val="D54900"/>
              </a:buClr>
              <a:buFont typeface="Wingdings"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67487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D54900"/>
              </a:buClr>
              <a:buFont typeface="Wingdings" pitchFamily="2" charset="2"/>
              <a:buChar char="§"/>
              <a:defRPr/>
            </a:lvl1pPr>
            <a:lvl2pPr>
              <a:buClr>
                <a:srgbClr val="D54900"/>
              </a:buClr>
              <a:buFont typeface="Wingdings" pitchFamily="2" charset="2"/>
              <a:buChar char="§"/>
              <a:defRPr/>
            </a:lvl2pPr>
            <a:lvl3pPr>
              <a:buClr>
                <a:srgbClr val="D54900"/>
              </a:buClr>
              <a:buFont typeface="Wingdings" pitchFamily="2" charset="2"/>
              <a:buChar char="§"/>
              <a:defRPr/>
            </a:lvl3pPr>
            <a:lvl4pPr>
              <a:buClr>
                <a:srgbClr val="D54900"/>
              </a:buClr>
              <a:buFont typeface="Wingdings" pitchFamily="2" charset="2"/>
              <a:buChar char="§"/>
              <a:defRPr/>
            </a:lvl4pPr>
            <a:lvl5pPr>
              <a:buClr>
                <a:srgbClr val="D54900"/>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832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031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2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11" name="Content Placeholder 10"/>
          <p:cNvSpPr>
            <a:spLocks noGrp="1"/>
          </p:cNvSpPr>
          <p:nvPr>
            <p:ph sz="quarter" idx="13"/>
          </p:nvPr>
        </p:nvSpPr>
        <p:spPr>
          <a:xfrm>
            <a:off x="539750" y="1196975"/>
            <a:ext cx="39560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p:cNvSpPr>
            <a:spLocks noGrp="1"/>
          </p:cNvSpPr>
          <p:nvPr>
            <p:ph sz="quarter" idx="14"/>
          </p:nvPr>
        </p:nvSpPr>
        <p:spPr>
          <a:xfrm>
            <a:off x="4648200" y="1195387"/>
            <a:ext cx="39433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711176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98545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FF0000"/>
              </a:buClr>
              <a:buFont typeface="Wingdings" pitchFamily="2" charset="2"/>
              <a:buChar char="§"/>
              <a:defRPr/>
            </a:lvl1pPr>
            <a:lvl2pPr>
              <a:buClr>
                <a:srgbClr val="FF0000"/>
              </a:buClr>
              <a:buFont typeface="Wingdings" pitchFamily="2" charset="2"/>
              <a:buChar char="§"/>
              <a:defRPr/>
            </a:lvl2pPr>
            <a:lvl3pPr>
              <a:buClr>
                <a:srgbClr val="FF0000"/>
              </a:buClr>
              <a:buFont typeface="Wingdings" pitchFamily="2" charset="2"/>
              <a:buChar char="§"/>
              <a:defRPr/>
            </a:lvl3pPr>
            <a:lvl4pPr>
              <a:buClr>
                <a:srgbClr val="FF0000"/>
              </a:buClr>
              <a:buFont typeface="Wingdings" pitchFamily="2" charset="2"/>
              <a:buChar char="§"/>
              <a:defRPr/>
            </a:lvl4pPr>
            <a:lvl5pPr>
              <a:buClr>
                <a:srgbClr val="FF0000"/>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2058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1846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62287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62134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pPr/>
              <a:t>‹#›</a:t>
            </a:fld>
            <a:endParaRPr lang="en-US"/>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14386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2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pPr/>
              <a:t>‹#›</a:t>
            </a:fld>
            <a:endParaRPr lang="en-US"/>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11" name="Content Placeholder 10"/>
          <p:cNvSpPr>
            <a:spLocks noGrp="1"/>
          </p:cNvSpPr>
          <p:nvPr>
            <p:ph sz="quarter" idx="13"/>
          </p:nvPr>
        </p:nvSpPr>
        <p:spPr>
          <a:xfrm>
            <a:off x="539750" y="1196975"/>
            <a:ext cx="39560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p:cNvSpPr>
            <a:spLocks noGrp="1"/>
          </p:cNvSpPr>
          <p:nvPr>
            <p:ph sz="quarter" idx="14"/>
          </p:nvPr>
        </p:nvSpPr>
        <p:spPr>
          <a:xfrm>
            <a:off x="4648200" y="1195387"/>
            <a:ext cx="39433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95545443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31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81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8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5.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rot="5400000">
            <a:off x="-3240000" y="3428999"/>
            <a:ext cx="6858000" cy="0"/>
          </a:xfrm>
          <a:prstGeom prst="line">
            <a:avLst/>
          </a:prstGeom>
          <a:ln w="44450">
            <a:solidFill>
              <a:srgbClr val="FF0303"/>
            </a:solidFill>
            <a:prstDash val="soli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75" r:id="rId1"/>
    <p:sldLayoutId id="2147483876" r:id="rId2"/>
    <p:sldLayoutId id="2147483917" r:id="rId3"/>
    <p:sldLayoutId id="2147483936" r:id="rId4"/>
    <p:sldLayoutId id="2147483950" r:id="rId5"/>
    <p:sldLayoutId id="2147483951" r:id="rId6"/>
    <p:sldLayoutId id="2147483978" r:id="rId7"/>
    <p:sldLayoutId id="2147483979" r:id="rId8"/>
    <p:sldLayoutId id="2147483980" r:id="rId9"/>
    <p:sldLayoutId id="2147483981" r:id="rId10"/>
    <p:sldLayoutId id="2147483984" r:id="rId11"/>
  </p:sldLayoutIdLst>
  <p:transition/>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rgbClr val="B3B3B3"/>
            </a:gs>
            <a:gs pos="79000">
              <a:srgbClr val="4F4F4F"/>
            </a:gs>
          </a:gsLst>
          <a:lin ang="5400000" scaled="0"/>
          <a:tileRect/>
        </a:gradFill>
        <a:effectLst/>
      </p:bgPr>
    </p:bg>
    <p:spTree>
      <p:nvGrpSpPr>
        <p:cNvPr id="1" name=""/>
        <p:cNvGrpSpPr/>
        <p:nvPr/>
      </p:nvGrpSpPr>
      <p:grpSpPr>
        <a:xfrm>
          <a:off x="0" y="0"/>
          <a:ext cx="0" cy="0"/>
          <a:chOff x="0" y="0"/>
          <a:chExt cx="0" cy="0"/>
        </a:xfrm>
      </p:grpSpPr>
      <p:cxnSp>
        <p:nvCxnSpPr>
          <p:cNvPr id="8" name="Straight Connector 7"/>
          <p:cNvCxnSpPr/>
          <p:nvPr/>
        </p:nvCxnSpPr>
        <p:spPr>
          <a:xfrm rot="5400000">
            <a:off x="-3240000" y="3428999"/>
            <a:ext cx="6858000" cy="0"/>
          </a:xfrm>
          <a:prstGeom prst="line">
            <a:avLst/>
          </a:prstGeom>
          <a:ln w="44450">
            <a:solidFill>
              <a:srgbClr val="FF030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299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rgbClr val="B3B3B3"/>
            </a:gs>
            <a:gs pos="77000">
              <a:srgbClr val="4F4F4F"/>
            </a:gs>
          </a:gsLst>
          <a:lin ang="5400000" scaled="0"/>
          <a:tileRect/>
        </a:gradFill>
        <a:effectLst/>
      </p:bgPr>
    </p:bg>
    <p:spTree>
      <p:nvGrpSpPr>
        <p:cNvPr id="1" name=""/>
        <p:cNvGrpSpPr/>
        <p:nvPr/>
      </p:nvGrpSpPr>
      <p:grpSpPr>
        <a:xfrm>
          <a:off x="0" y="0"/>
          <a:ext cx="0" cy="0"/>
          <a:chOff x="0" y="0"/>
          <a:chExt cx="0" cy="0"/>
        </a:xfrm>
      </p:grpSpPr>
      <p:sp>
        <p:nvSpPr>
          <p:cNvPr id="5" name="Rectangle 4"/>
          <p:cNvSpPr/>
          <p:nvPr/>
        </p:nvSpPr>
        <p:spPr>
          <a:xfrm>
            <a:off x="0" y="6138000"/>
            <a:ext cx="9144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cxnSp>
        <p:nvCxnSpPr>
          <p:cNvPr id="8" name="Straight Connector 7"/>
          <p:cNvCxnSpPr/>
          <p:nvPr/>
        </p:nvCxnSpPr>
        <p:spPr>
          <a:xfrm rot="5400000">
            <a:off x="-3240000" y="3428999"/>
            <a:ext cx="6858000" cy="0"/>
          </a:xfrm>
          <a:prstGeom prst="line">
            <a:avLst/>
          </a:prstGeom>
          <a:ln w="44450">
            <a:solidFill>
              <a:srgbClr val="FF030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76725"/>
      </p:ext>
    </p:extLst>
  </p:cSld>
  <p:clrMap bg1="lt1" tx1="dk1" bg2="lt2" tx2="dk2" accent1="accent1" accent2="accent2" accent3="accent3" accent4="accent4" accent5="accent5" accent6="accent6" hlink="hlink" folHlink="folHlink"/>
  <p:sldLayoutIdLst>
    <p:sldLayoutId id="2147483958" r:id="rId1"/>
    <p:sldLayoutId id="2147483959" r:id="rId2"/>
  </p:sldLayoutIdLs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lumMod val="90000"/>
              </a:schemeClr>
            </a:gs>
            <a:gs pos="70000">
              <a:schemeClr val="tx2"/>
            </a:gs>
            <a:gs pos="100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4178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rot="5400000">
            <a:off x="-3240000" y="3428999"/>
            <a:ext cx="6858000" cy="0"/>
          </a:xfrm>
          <a:prstGeom prst="line">
            <a:avLst/>
          </a:prstGeom>
          <a:ln w="44450">
            <a:solidFill>
              <a:srgbClr val="D549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41965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8.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31.wmf"/></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2.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5.xml"/><Relationship Id="rId7" Type="http://schemas.openxmlformats.org/officeDocument/2006/relationships/oleObject" Target="../embeddings/oleObject6.bin"/><Relationship Id="rId12"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36.wmf"/><Relationship Id="rId4" Type="http://schemas.openxmlformats.org/officeDocument/2006/relationships/image" Target="../media/image34.jpeg"/><Relationship Id="rId9"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6.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9.wmf"/><Relationship Id="rId5" Type="http://schemas.openxmlformats.org/officeDocument/2006/relationships/oleObject" Target="../embeddings/oleObject9.bin"/><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7.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8.tiff"/><Relationship Id="rId5" Type="http://schemas.openxmlformats.org/officeDocument/2006/relationships/image" Target="../media/image39.wmf"/><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2.wmf"/><Relationship Id="rId5" Type="http://schemas.openxmlformats.org/officeDocument/2006/relationships/oleObject" Target="../embeddings/oleObject14.bin"/><Relationship Id="rId4" Type="http://schemas.openxmlformats.org/officeDocument/2006/relationships/image" Target="../media/image41.wmf"/></Relationships>
</file>

<file path=ppt/slides/_rels/slide25.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8.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4.wmf"/><Relationship Id="rId5" Type="http://schemas.openxmlformats.org/officeDocument/2006/relationships/oleObject" Target="../embeddings/oleObject16.bin"/><Relationship Id="rId10" Type="http://schemas.openxmlformats.org/officeDocument/2006/relationships/image" Target="../media/image46.wmf"/><Relationship Id="rId4" Type="http://schemas.openxmlformats.org/officeDocument/2006/relationships/image" Target="../media/image27.jpeg"/><Relationship Id="rId9"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9.xml"/><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8.tiff"/><Relationship Id="rId5" Type="http://schemas.openxmlformats.org/officeDocument/2006/relationships/image" Target="../media/image45.wmf"/><Relationship Id="rId10" Type="http://schemas.openxmlformats.org/officeDocument/2006/relationships/image" Target="../media/image44.wmf"/><Relationship Id="rId4" Type="http://schemas.openxmlformats.org/officeDocument/2006/relationships/oleObject" Target="../embeddings/oleObject19.bin"/><Relationship Id="rId9" Type="http://schemas.openxmlformats.org/officeDocument/2006/relationships/oleObject" Target="../embeddings/oleObject21.bin"/></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6.wmf"/><Relationship Id="rId5" Type="http://schemas.openxmlformats.org/officeDocument/2006/relationships/oleObject" Target="../embeddings/oleObject22.bin"/><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1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oggiolab.unibas.ch/courses/introduction-to-nanomechanics-fall-201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096000"/>
            <a:ext cx="9144000" cy="762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1" name="Straight Connector 10"/>
          <p:cNvCxnSpPr/>
          <p:nvPr/>
        </p:nvCxnSpPr>
        <p:spPr>
          <a:xfrm rot="5400000">
            <a:off x="-3240000" y="3428999"/>
            <a:ext cx="6858000" cy="0"/>
          </a:xfrm>
          <a:prstGeom prst="line">
            <a:avLst/>
          </a:prstGeom>
          <a:ln w="44450">
            <a:solidFill>
              <a:srgbClr val="D54900"/>
            </a:solidFill>
            <a:prstDash val="solid"/>
          </a:ln>
        </p:spPr>
        <p:style>
          <a:lnRef idx="1">
            <a:schemeClr val="accent1"/>
          </a:lnRef>
          <a:fillRef idx="0">
            <a:schemeClr val="accent1"/>
          </a:fillRef>
          <a:effectRef idx="0">
            <a:schemeClr val="accent1"/>
          </a:effectRef>
          <a:fontRef idx="minor">
            <a:schemeClr val="tx1"/>
          </a:fontRef>
        </p:style>
      </p:cxnSp>
      <p:sp>
        <p:nvSpPr>
          <p:cNvPr id="6" name="Footer Placeholder 8"/>
          <p:cNvSpPr txBox="1">
            <a:spLocks/>
          </p:cNvSpPr>
          <p:nvPr/>
        </p:nvSpPr>
        <p:spPr>
          <a:xfrm>
            <a:off x="6624000" y="6096001"/>
            <a:ext cx="2520000" cy="761999"/>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Prof. Martino </a:t>
            </a:r>
            <a:r>
              <a:rPr kumimoji="0" lang="en-US" sz="1200" b="0" i="0" u="none" strike="noStrike" kern="1200" cap="none" spc="0" normalizeH="0" baseline="0" noProof="0" dirty="0" err="1">
                <a:ln>
                  <a:noFill/>
                </a:ln>
                <a:solidFill>
                  <a:srgbClr val="FFFFFF"/>
                </a:solidFill>
                <a:effectLst/>
                <a:uLnTx/>
                <a:uFillTx/>
                <a:latin typeface="Calibri"/>
                <a:ea typeface="+mn-ea"/>
                <a:cs typeface="+mn-cs"/>
              </a:rPr>
              <a:t>Poggio</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University of Basel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poggiolab.unibas.ch</a:t>
            </a:r>
          </a:p>
        </p:txBody>
      </p:sp>
      <p:sp>
        <p:nvSpPr>
          <p:cNvPr id="2" name="Title 1"/>
          <p:cNvSpPr>
            <a:spLocks noGrp="1"/>
          </p:cNvSpPr>
          <p:nvPr>
            <p:ph type="ctrTitle"/>
          </p:nvPr>
        </p:nvSpPr>
        <p:spPr>
          <a:xfrm>
            <a:off x="395287" y="2209800"/>
            <a:ext cx="8496000" cy="1446550"/>
          </a:xfrm>
        </p:spPr>
        <p:txBody>
          <a:bodyPr/>
          <a:lstStyle/>
          <a:p>
            <a:r>
              <a:rPr lang="en-US" dirty="0"/>
              <a:t>Introduction to </a:t>
            </a:r>
            <a:r>
              <a:rPr lang="en-US" dirty="0" err="1"/>
              <a:t>Nanomechanics</a:t>
            </a:r>
            <a:r>
              <a:rPr lang="en-US" dirty="0"/>
              <a:t> </a:t>
            </a:r>
            <a:br>
              <a:rPr lang="en-US" dirty="0"/>
            </a:br>
            <a:r>
              <a:rPr lang="en-US" dirty="0"/>
              <a:t>(Fall 2023)</a:t>
            </a:r>
          </a:p>
        </p:txBody>
      </p:sp>
      <p:sp>
        <p:nvSpPr>
          <p:cNvPr id="12" name="Footer Placeholder 8"/>
          <p:cNvSpPr txBox="1">
            <a:spLocks/>
          </p:cNvSpPr>
          <p:nvPr/>
        </p:nvSpPr>
        <p:spPr>
          <a:xfrm>
            <a:off x="-5400" y="6096001"/>
            <a:ext cx="1986600" cy="76199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chemeClr val="bg1"/>
                </a:solidFill>
              </a:rPr>
              <a:t>21.09.2022</a:t>
            </a:r>
          </a:p>
        </p:txBody>
      </p:sp>
    </p:spTree>
    <p:extLst>
      <p:ext uri="{BB962C8B-B14F-4D97-AF65-F5344CB8AC3E}">
        <p14:creationId xmlns:p14="http://schemas.microsoft.com/office/powerpoint/2010/main" val="459893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8820F-2879-4A7B-A213-F131E23F59AA}"/>
              </a:ext>
            </a:extLst>
          </p:cNvPr>
          <p:cNvPicPr>
            <a:picLocks noChangeAspect="1"/>
          </p:cNvPicPr>
          <p:nvPr/>
        </p:nvPicPr>
        <p:blipFill>
          <a:blip r:embed="rId2"/>
          <a:stretch>
            <a:fillRect/>
          </a:stretch>
        </p:blipFill>
        <p:spPr>
          <a:xfrm>
            <a:off x="252000" y="520234"/>
            <a:ext cx="8640000" cy="5817532"/>
          </a:xfrm>
          <a:prstGeom prst="rect">
            <a:avLst/>
          </a:prstGeom>
        </p:spPr>
      </p:pic>
    </p:spTree>
    <p:extLst>
      <p:ext uri="{BB962C8B-B14F-4D97-AF65-F5344CB8AC3E}">
        <p14:creationId xmlns:p14="http://schemas.microsoft.com/office/powerpoint/2010/main" val="33267328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EBEE21-12FB-43BD-A778-3E1220921173}" type="slidenum">
              <a:rPr lang="en-US" smtClean="0"/>
              <a:pPr/>
              <a:t>11</a:t>
            </a:fld>
            <a:endParaRPr lang="en-US" dirty="0"/>
          </a:p>
        </p:txBody>
      </p:sp>
      <p:pic>
        <p:nvPicPr>
          <p:cNvPr id="9" name="Picture 8">
            <a:extLst>
              <a:ext uri="{FF2B5EF4-FFF2-40B4-BE49-F238E27FC236}">
                <a16:creationId xmlns:a16="http://schemas.microsoft.com/office/drawing/2014/main" id="{9401F9A3-0D0E-471F-8C36-B98DED9CC6FC}"/>
              </a:ext>
            </a:extLst>
          </p:cNvPr>
          <p:cNvPicPr>
            <a:picLocks noChangeAspect="1"/>
          </p:cNvPicPr>
          <p:nvPr/>
        </p:nvPicPr>
        <p:blipFill>
          <a:blip r:embed="rId2"/>
          <a:stretch>
            <a:fillRect/>
          </a:stretch>
        </p:blipFill>
        <p:spPr>
          <a:xfrm>
            <a:off x="252000" y="1347777"/>
            <a:ext cx="8640000" cy="4162447"/>
          </a:xfrm>
          <a:prstGeom prst="rect">
            <a:avLst/>
          </a:prstGeom>
        </p:spPr>
      </p:pic>
    </p:spTree>
    <p:extLst>
      <p:ext uri="{BB962C8B-B14F-4D97-AF65-F5344CB8AC3E}">
        <p14:creationId xmlns:p14="http://schemas.microsoft.com/office/powerpoint/2010/main" val="26487879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AEBEE21-12FB-43BD-A778-3E1220921173}" type="slidenum">
              <a:rPr lang="en-US" smtClean="0"/>
              <a:pPr/>
              <a:t>12</a:t>
            </a:fld>
            <a:endParaRPr lang="en-US"/>
          </a:p>
        </p:txBody>
      </p:sp>
    </p:spTree>
    <p:extLst>
      <p:ext uri="{BB962C8B-B14F-4D97-AF65-F5344CB8AC3E}">
        <p14:creationId xmlns:p14="http://schemas.microsoft.com/office/powerpoint/2010/main" val="5529115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51"/>
          <p:cNvGrpSpPr/>
          <p:nvPr/>
        </p:nvGrpSpPr>
        <p:grpSpPr>
          <a:xfrm>
            <a:off x="3076472" y="1196752"/>
            <a:ext cx="2991056" cy="2736304"/>
            <a:chOff x="7380312" y="332656"/>
            <a:chExt cx="2991056" cy="2736304"/>
          </a:xfrm>
        </p:grpSpPr>
        <p:pic>
          <p:nvPicPr>
            <p:cNvPr id="123" name="Picture 4"/>
            <p:cNvPicPr>
              <a:picLocks noChangeAspect="1" noChangeArrowheads="1"/>
            </p:cNvPicPr>
            <p:nvPr/>
          </p:nvPicPr>
          <p:blipFill>
            <a:blip r:embed="rId3" cstate="print"/>
            <a:srcRect l="45675" t="36640" r="20467" b="13801"/>
            <a:stretch>
              <a:fillRect/>
            </a:stretch>
          </p:blipFill>
          <p:spPr bwMode="auto">
            <a:xfrm>
              <a:off x="7380312" y="332656"/>
              <a:ext cx="2991056" cy="2736304"/>
            </a:xfrm>
            <a:prstGeom prst="rect">
              <a:avLst/>
            </a:prstGeom>
            <a:noFill/>
            <a:ln w="9525">
              <a:noFill/>
              <a:miter lim="800000"/>
              <a:headEnd/>
              <a:tailEnd/>
            </a:ln>
          </p:spPr>
        </p:pic>
        <p:sp>
          <p:nvSpPr>
            <p:cNvPr id="124" name="Text Box 10"/>
            <p:cNvSpPr txBox="1">
              <a:spLocks noChangeArrowheads="1"/>
            </p:cNvSpPr>
            <p:nvPr/>
          </p:nvSpPr>
          <p:spPr bwMode="auto">
            <a:xfrm>
              <a:off x="9057335" y="1052736"/>
              <a:ext cx="829073" cy="338554"/>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600" dirty="0"/>
                <a:t>1.2 Mm</a:t>
              </a:r>
              <a:endParaRPr lang="en-GB" sz="1600" baseline="30000" dirty="0"/>
            </a:p>
          </p:txBody>
        </p:sp>
        <p:sp>
          <p:nvSpPr>
            <p:cNvPr id="125" name="Text Box 10"/>
            <p:cNvSpPr txBox="1">
              <a:spLocks noChangeArrowheads="1"/>
            </p:cNvSpPr>
            <p:nvPr/>
          </p:nvSpPr>
          <p:spPr bwMode="auto">
            <a:xfrm>
              <a:off x="8042009" y="332656"/>
              <a:ext cx="623889" cy="338554"/>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600" dirty="0"/>
                <a:t>Basel</a:t>
              </a:r>
              <a:endParaRPr lang="en-GB" sz="1600" baseline="30000" dirty="0"/>
            </a:p>
          </p:txBody>
        </p:sp>
        <p:sp>
          <p:nvSpPr>
            <p:cNvPr id="126" name="Text Box 10"/>
            <p:cNvSpPr txBox="1">
              <a:spLocks noChangeArrowheads="1"/>
            </p:cNvSpPr>
            <p:nvPr/>
          </p:nvSpPr>
          <p:spPr bwMode="auto">
            <a:xfrm>
              <a:off x="9699796" y="2132856"/>
              <a:ext cx="649537" cy="338554"/>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600" dirty="0"/>
                <a:t>Lecce</a:t>
              </a:r>
              <a:endParaRPr lang="en-GB" sz="1600" baseline="30000" dirty="0"/>
            </a:p>
          </p:txBody>
        </p:sp>
        <p:cxnSp>
          <p:nvCxnSpPr>
            <p:cNvPr id="127" name="Straight Arrow Connector 126"/>
            <p:cNvCxnSpPr/>
            <p:nvPr/>
          </p:nvCxnSpPr>
          <p:spPr>
            <a:xfrm>
              <a:off x="8425707" y="681121"/>
              <a:ext cx="1474885" cy="1451735"/>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6" name="Group 75"/>
          <p:cNvGrpSpPr/>
          <p:nvPr/>
        </p:nvGrpSpPr>
        <p:grpSpPr>
          <a:xfrm>
            <a:off x="3222104" y="1114945"/>
            <a:ext cx="2699792" cy="2918694"/>
            <a:chOff x="-1980728" y="3789040"/>
            <a:chExt cx="2699792" cy="2918694"/>
          </a:xfrm>
        </p:grpSpPr>
        <p:pic>
          <p:nvPicPr>
            <p:cNvPr id="142" name="Picture 14" descr="File:Ctenocephalides-canis.jpg"/>
            <p:cNvPicPr>
              <a:picLocks noChangeAspect="1" noChangeArrowheads="1"/>
            </p:cNvPicPr>
            <p:nvPr/>
          </p:nvPicPr>
          <p:blipFill>
            <a:blip r:embed="rId4" cstate="print"/>
            <a:srcRect/>
            <a:stretch>
              <a:fillRect/>
            </a:stretch>
          </p:blipFill>
          <p:spPr bwMode="auto">
            <a:xfrm>
              <a:off x="-1980728" y="3789040"/>
              <a:ext cx="2699792" cy="2918694"/>
            </a:xfrm>
            <a:prstGeom prst="rect">
              <a:avLst/>
            </a:prstGeom>
            <a:noFill/>
          </p:spPr>
        </p:pic>
        <p:cxnSp>
          <p:nvCxnSpPr>
            <p:cNvPr id="143" name="Straight Arrow Connector 142"/>
            <p:cNvCxnSpPr/>
            <p:nvPr/>
          </p:nvCxnSpPr>
          <p:spPr>
            <a:xfrm>
              <a:off x="-1800708" y="6597352"/>
              <a:ext cx="2232000"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4" name="Text Box 12"/>
            <p:cNvSpPr txBox="1">
              <a:spLocks noChangeArrowheads="1"/>
            </p:cNvSpPr>
            <p:nvPr/>
          </p:nvSpPr>
          <p:spPr bwMode="auto">
            <a:xfrm>
              <a:off x="-1818772" y="5949280"/>
              <a:ext cx="1152128" cy="600164"/>
            </a:xfrm>
            <a:prstGeom prst="rect">
              <a:avLst/>
            </a:prstGeom>
            <a:solidFill>
              <a:schemeClr val="bg1"/>
            </a:solidFill>
            <a:ln w="9525">
              <a:noFill/>
              <a:miter lim="800000"/>
              <a:headEnd/>
              <a:tailEnd/>
            </a:ln>
            <a:effectLst/>
          </p:spPr>
          <p:txBody>
            <a:bodyPr wrap="square">
              <a:spAutoFit/>
            </a:bodyPr>
            <a:lstStyle/>
            <a:p>
              <a:pPr algn="ctr">
                <a:lnSpc>
                  <a:spcPct val="100000"/>
                </a:lnSpc>
                <a:buClrTx/>
                <a:buSzTx/>
                <a:buFontTx/>
                <a:buNone/>
              </a:pPr>
              <a:r>
                <a:rPr lang="de-CH" sz="1600" dirty="0"/>
                <a:t>Dog flea</a:t>
              </a:r>
            </a:p>
            <a:p>
              <a:pPr algn="ctr">
                <a:lnSpc>
                  <a:spcPct val="100000"/>
                </a:lnSpc>
                <a:buClrTx/>
                <a:buSzTx/>
                <a:buFontTx/>
                <a:buNone/>
              </a:pPr>
              <a:r>
                <a:rPr lang="de-CH" sz="1600" dirty="0"/>
                <a:t>2 mm</a:t>
              </a:r>
              <a:endParaRPr lang="en-GB" sz="1600" baseline="30000" dirty="0"/>
            </a:p>
          </p:txBody>
        </p:sp>
      </p:grpSp>
      <p:grpSp>
        <p:nvGrpSpPr>
          <p:cNvPr id="2" name="Group 84"/>
          <p:cNvGrpSpPr/>
          <p:nvPr/>
        </p:nvGrpSpPr>
        <p:grpSpPr>
          <a:xfrm>
            <a:off x="2987824" y="1628800"/>
            <a:ext cx="3168352" cy="1800200"/>
            <a:chOff x="899592" y="4365104"/>
            <a:chExt cx="3168352" cy="1800200"/>
          </a:xfrm>
        </p:grpSpPr>
        <p:pic>
          <p:nvPicPr>
            <p:cNvPr id="146" name="Picture 18" descr="Human blood smear, anucleated erythrocytes, red blood cells,1000 X  optical microscope, photomicrography , histology [U50-656170]"/>
            <p:cNvPicPr>
              <a:picLocks noChangeAspect="1" noChangeArrowheads="1"/>
            </p:cNvPicPr>
            <p:nvPr/>
          </p:nvPicPr>
          <p:blipFill>
            <a:blip r:embed="rId5" cstate="print"/>
            <a:srcRect l="28080" t="30723" r="24401" b="29572"/>
            <a:stretch>
              <a:fillRect/>
            </a:stretch>
          </p:blipFill>
          <p:spPr bwMode="auto">
            <a:xfrm>
              <a:off x="899592" y="4365104"/>
              <a:ext cx="3168352" cy="1800200"/>
            </a:xfrm>
            <a:prstGeom prst="rect">
              <a:avLst/>
            </a:prstGeom>
            <a:noFill/>
          </p:spPr>
        </p:pic>
        <p:cxnSp>
          <p:nvCxnSpPr>
            <p:cNvPr id="147" name="Straight Arrow Connector 146"/>
            <p:cNvCxnSpPr/>
            <p:nvPr/>
          </p:nvCxnSpPr>
          <p:spPr>
            <a:xfrm>
              <a:off x="2195736" y="5013176"/>
              <a:ext cx="576064"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Text Box 12"/>
            <p:cNvSpPr txBox="1">
              <a:spLocks noChangeArrowheads="1"/>
            </p:cNvSpPr>
            <p:nvPr/>
          </p:nvSpPr>
          <p:spPr bwMode="auto">
            <a:xfrm>
              <a:off x="1727684" y="4365104"/>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Red blood cell</a:t>
              </a:r>
            </a:p>
            <a:p>
              <a:pPr algn="ctr">
                <a:lnSpc>
                  <a:spcPct val="100000"/>
                </a:lnSpc>
                <a:buClrTx/>
                <a:buSzTx/>
                <a:buFontTx/>
                <a:buNone/>
              </a:pPr>
              <a:r>
                <a:rPr lang="de-CH" sz="1600" dirty="0"/>
                <a:t>10 </a:t>
              </a:r>
              <a:r>
                <a:rPr lang="de-CH" sz="1600" dirty="0">
                  <a:latin typeface="Symbol" pitchFamily="18" charset="2"/>
                </a:rPr>
                <a:t>m</a:t>
              </a:r>
              <a:r>
                <a:rPr lang="de-CH" sz="1600" dirty="0"/>
                <a:t>m</a:t>
              </a:r>
              <a:endParaRPr lang="en-GB" sz="1600" baseline="30000" dirty="0"/>
            </a:p>
          </p:txBody>
        </p:sp>
      </p:grpSp>
      <p:grpSp>
        <p:nvGrpSpPr>
          <p:cNvPr id="13" name="Group 156"/>
          <p:cNvGrpSpPr/>
          <p:nvPr/>
        </p:nvGrpSpPr>
        <p:grpSpPr>
          <a:xfrm>
            <a:off x="3815916" y="1628800"/>
            <a:ext cx="1512168" cy="1694164"/>
            <a:chOff x="3815916" y="870620"/>
            <a:chExt cx="1512168" cy="1694164"/>
          </a:xfrm>
        </p:grpSpPr>
        <p:sp>
          <p:nvSpPr>
            <p:cNvPr id="158" name="Oval 157"/>
            <p:cNvSpPr/>
            <p:nvPr/>
          </p:nvSpPr>
          <p:spPr>
            <a:xfrm>
              <a:off x="4032000" y="1484784"/>
              <a:ext cx="1080000" cy="1080000"/>
            </a:xfrm>
            <a:prstGeom prst="ellipse">
              <a:avLst/>
            </a:prstGeom>
            <a:gradFill>
              <a:gsLst>
                <a:gs pos="0">
                  <a:schemeClr val="tx1"/>
                </a:gs>
                <a:gs pos="64000">
                  <a:srgbClr val="FFFFFF">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sp>
          <p:nvSpPr>
            <p:cNvPr id="159" name="Oval 158"/>
            <p:cNvSpPr/>
            <p:nvPr/>
          </p:nvSpPr>
          <p:spPr>
            <a:xfrm>
              <a:off x="4554000" y="2006784"/>
              <a:ext cx="36000" cy="3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cxnSp>
          <p:nvCxnSpPr>
            <p:cNvPr id="160" name="Straight Arrow Connector 159"/>
            <p:cNvCxnSpPr/>
            <p:nvPr/>
          </p:nvCxnSpPr>
          <p:spPr>
            <a:xfrm>
              <a:off x="4063752" y="1484784"/>
              <a:ext cx="990000"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61" name="Text Box 12"/>
            <p:cNvSpPr txBox="1">
              <a:spLocks noChangeArrowheads="1"/>
            </p:cNvSpPr>
            <p:nvPr/>
          </p:nvSpPr>
          <p:spPr bwMode="auto">
            <a:xfrm>
              <a:off x="3815916" y="870620"/>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H atom</a:t>
              </a:r>
            </a:p>
            <a:p>
              <a:pPr algn="ctr">
                <a:lnSpc>
                  <a:spcPct val="100000"/>
                </a:lnSpc>
                <a:buClrTx/>
                <a:buSzTx/>
                <a:buFontTx/>
                <a:buNone/>
              </a:pPr>
              <a:r>
                <a:rPr lang="de-CH" sz="1600" dirty="0"/>
                <a:t>50 pm</a:t>
              </a:r>
              <a:endParaRPr lang="en-GB" sz="1600" baseline="30000" dirty="0"/>
            </a:p>
          </p:txBody>
        </p:sp>
      </p:grpSp>
      <p:grpSp>
        <p:nvGrpSpPr>
          <p:cNvPr id="15" name="Group 161"/>
          <p:cNvGrpSpPr/>
          <p:nvPr/>
        </p:nvGrpSpPr>
        <p:grpSpPr>
          <a:xfrm>
            <a:off x="3815916" y="1844824"/>
            <a:ext cx="1512168" cy="1196712"/>
            <a:chOff x="6084148" y="1152128"/>
            <a:chExt cx="1512168" cy="1196712"/>
          </a:xfrm>
        </p:grpSpPr>
        <p:sp>
          <p:nvSpPr>
            <p:cNvPr id="163" name="Oval 162"/>
            <p:cNvSpPr/>
            <p:nvPr/>
          </p:nvSpPr>
          <p:spPr>
            <a:xfrm>
              <a:off x="6660232" y="1988840"/>
              <a:ext cx="360000" cy="3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cxnSp>
          <p:nvCxnSpPr>
            <p:cNvPr id="164" name="Straight Arrow Connector 163"/>
            <p:cNvCxnSpPr/>
            <p:nvPr/>
          </p:nvCxnSpPr>
          <p:spPr>
            <a:xfrm>
              <a:off x="6665452" y="1844824"/>
              <a:ext cx="360000" cy="0"/>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65" name="Text Box 12"/>
            <p:cNvSpPr txBox="1">
              <a:spLocks noChangeArrowheads="1"/>
            </p:cNvSpPr>
            <p:nvPr/>
          </p:nvSpPr>
          <p:spPr bwMode="auto">
            <a:xfrm>
              <a:off x="6084148" y="1152128"/>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Proton</a:t>
              </a:r>
            </a:p>
            <a:p>
              <a:pPr algn="ctr">
                <a:lnSpc>
                  <a:spcPct val="100000"/>
                </a:lnSpc>
                <a:buClrTx/>
                <a:buSzTx/>
                <a:buFontTx/>
                <a:buNone/>
              </a:pPr>
              <a:r>
                <a:rPr lang="de-CH" sz="1600" dirty="0"/>
                <a:t>1.75 fm</a:t>
              </a:r>
              <a:endParaRPr lang="en-GB" sz="1600" baseline="30000" dirty="0"/>
            </a:p>
          </p:txBody>
        </p:sp>
      </p:grpSp>
      <p:grpSp>
        <p:nvGrpSpPr>
          <p:cNvPr id="16" name="Group 71"/>
          <p:cNvGrpSpPr/>
          <p:nvPr/>
        </p:nvGrpSpPr>
        <p:grpSpPr>
          <a:xfrm>
            <a:off x="2564904" y="1196753"/>
            <a:ext cx="4014192" cy="2664295"/>
            <a:chOff x="4590256" y="1196753"/>
            <a:chExt cx="4014192" cy="2664295"/>
          </a:xfrm>
        </p:grpSpPr>
        <p:pic>
          <p:nvPicPr>
            <p:cNvPr id="30722" name="Picture 2" descr="File:Matterhorn from Domhütte - 2.jpg"/>
            <p:cNvPicPr>
              <a:picLocks noChangeAspect="1" noChangeArrowheads="1"/>
            </p:cNvPicPr>
            <p:nvPr/>
          </p:nvPicPr>
          <p:blipFill>
            <a:blip r:embed="rId6" cstate="print"/>
            <a:srcRect/>
            <a:stretch>
              <a:fillRect/>
            </a:stretch>
          </p:blipFill>
          <p:spPr bwMode="auto">
            <a:xfrm>
              <a:off x="4597990" y="1196753"/>
              <a:ext cx="4006458" cy="2664295"/>
            </a:xfrm>
            <a:prstGeom prst="rect">
              <a:avLst/>
            </a:prstGeom>
            <a:noFill/>
          </p:spPr>
        </p:pic>
        <p:sp>
          <p:nvSpPr>
            <p:cNvPr id="131" name="Text Box 12"/>
            <p:cNvSpPr txBox="1">
              <a:spLocks noChangeArrowheads="1"/>
            </p:cNvSpPr>
            <p:nvPr/>
          </p:nvSpPr>
          <p:spPr bwMode="auto">
            <a:xfrm>
              <a:off x="4590256" y="1268760"/>
              <a:ext cx="1440160"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Matterhorn</a:t>
              </a:r>
            </a:p>
            <a:p>
              <a:pPr algn="ctr">
                <a:lnSpc>
                  <a:spcPct val="100000"/>
                </a:lnSpc>
                <a:buClrTx/>
                <a:buSzTx/>
                <a:buFontTx/>
                <a:buNone/>
              </a:pPr>
              <a:r>
                <a:rPr lang="de-CH" sz="1600" dirty="0"/>
                <a:t>1.0 km</a:t>
              </a:r>
              <a:endParaRPr lang="en-GB" sz="1600" baseline="30000" dirty="0"/>
            </a:p>
          </p:txBody>
        </p:sp>
        <p:cxnSp>
          <p:nvCxnSpPr>
            <p:cNvPr id="130" name="Straight Arrow Connector 129"/>
            <p:cNvCxnSpPr/>
            <p:nvPr/>
          </p:nvCxnSpPr>
          <p:spPr>
            <a:xfrm rot="5400000">
              <a:off x="7092400" y="2385272"/>
              <a:ext cx="2160000"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5" name="Title 4"/>
          <p:cNvSpPr>
            <a:spLocks noGrp="1"/>
          </p:cNvSpPr>
          <p:nvPr>
            <p:ph type="title"/>
          </p:nvPr>
        </p:nvSpPr>
        <p:spPr/>
        <p:txBody>
          <a:bodyPr/>
          <a:lstStyle/>
          <a:p>
            <a:r>
              <a:rPr lang="en-US" dirty="0"/>
              <a:t>Size scales</a:t>
            </a:r>
            <a:endParaRPr lang="de-CH" dirty="0"/>
          </a:p>
        </p:txBody>
      </p:sp>
      <p:sp>
        <p:nvSpPr>
          <p:cNvPr id="6" name="Line 8"/>
          <p:cNvSpPr>
            <a:spLocks noChangeShapeType="1"/>
          </p:cNvSpPr>
          <p:nvPr/>
        </p:nvSpPr>
        <p:spPr bwMode="auto">
          <a:xfrm>
            <a:off x="264319" y="5235297"/>
            <a:ext cx="8615362" cy="0"/>
          </a:xfrm>
          <a:prstGeom prst="line">
            <a:avLst/>
          </a:prstGeom>
          <a:noFill/>
          <a:ln w="63500" cap="flat" cmpd="sng">
            <a:solidFill>
              <a:schemeClr val="bg1"/>
            </a:solidFill>
            <a:round/>
            <a:headEnd type="triangle"/>
            <a:tailEnd type="triangle" w="med" len="med"/>
          </a:ln>
          <a:effectLst/>
        </p:spPr>
        <p:txBody>
          <a:bodyPr/>
          <a:lstStyle/>
          <a:p>
            <a:endParaRPr lang="en-US"/>
          </a:p>
        </p:txBody>
      </p:sp>
      <p:sp>
        <p:nvSpPr>
          <p:cNvPr id="8" name="Text Box 10"/>
          <p:cNvSpPr txBox="1">
            <a:spLocks noChangeArrowheads="1"/>
          </p:cNvSpPr>
          <p:nvPr/>
        </p:nvSpPr>
        <p:spPr bwMode="auto">
          <a:xfrm>
            <a:off x="4136968" y="5595337"/>
            <a:ext cx="534121"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10" name="Text Box 12"/>
          <p:cNvSpPr txBox="1">
            <a:spLocks noChangeArrowheads="1"/>
          </p:cNvSpPr>
          <p:nvPr/>
        </p:nvSpPr>
        <p:spPr bwMode="auto">
          <a:xfrm>
            <a:off x="3265057" y="5595337"/>
            <a:ext cx="359394"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a:t>
            </a:r>
            <a:endParaRPr lang="en-GB" sz="1700" baseline="30000" dirty="0"/>
          </a:p>
        </p:txBody>
      </p:sp>
      <p:sp>
        <p:nvSpPr>
          <p:cNvPr id="12" name="Text Box 14"/>
          <p:cNvSpPr txBox="1">
            <a:spLocks noChangeArrowheads="1"/>
          </p:cNvSpPr>
          <p:nvPr/>
        </p:nvSpPr>
        <p:spPr bwMode="auto">
          <a:xfrm>
            <a:off x="8236555" y="5595337"/>
            <a:ext cx="42672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fm</a:t>
            </a:r>
            <a:endParaRPr lang="en-GB" sz="1700" baseline="30000" dirty="0"/>
          </a:p>
        </p:txBody>
      </p:sp>
      <p:sp>
        <p:nvSpPr>
          <p:cNvPr id="17" name="TextBox 16"/>
          <p:cNvSpPr txBox="1"/>
          <p:nvPr/>
        </p:nvSpPr>
        <p:spPr>
          <a:xfrm>
            <a:off x="2151694" y="5307305"/>
            <a:ext cx="734496"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18" name="TextBox 17"/>
          <p:cNvSpPr txBox="1"/>
          <p:nvPr/>
        </p:nvSpPr>
        <p:spPr>
          <a:xfrm>
            <a:off x="270616" y="5307305"/>
            <a:ext cx="734496"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sp>
        <p:nvSpPr>
          <p:cNvPr id="19" name="TextBox 18"/>
          <p:cNvSpPr txBox="1"/>
          <p:nvPr/>
        </p:nvSpPr>
        <p:spPr>
          <a:xfrm>
            <a:off x="8020150" y="5307305"/>
            <a:ext cx="859530" cy="369332"/>
          </a:xfrm>
          <a:prstGeom prst="rect">
            <a:avLst/>
          </a:prstGeom>
          <a:noFill/>
        </p:spPr>
        <p:txBody>
          <a:bodyPr wrap="none" rtlCol="0">
            <a:spAutoFit/>
          </a:bodyPr>
          <a:lstStyle/>
          <a:p>
            <a:pPr algn="ctr"/>
            <a:r>
              <a:rPr lang="en-US" dirty="0"/>
              <a:t>10</a:t>
            </a:r>
            <a:r>
              <a:rPr lang="en-US" baseline="30000" dirty="0"/>
              <a:t>-15</a:t>
            </a:r>
            <a:r>
              <a:rPr lang="en-US" dirty="0"/>
              <a:t> m</a:t>
            </a:r>
            <a:endParaRPr lang="de-CH" dirty="0"/>
          </a:p>
        </p:txBody>
      </p:sp>
      <p:sp>
        <p:nvSpPr>
          <p:cNvPr id="20" name="TextBox 19"/>
          <p:cNvSpPr txBox="1"/>
          <p:nvPr/>
        </p:nvSpPr>
        <p:spPr>
          <a:xfrm>
            <a:off x="1206246" y="5307305"/>
            <a:ext cx="734496"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nvGrpSpPr>
          <p:cNvPr id="22" name="Group 76"/>
          <p:cNvGrpSpPr/>
          <p:nvPr/>
        </p:nvGrpSpPr>
        <p:grpSpPr>
          <a:xfrm>
            <a:off x="6959487" y="5307305"/>
            <a:ext cx="859530" cy="641975"/>
            <a:chOff x="6959487" y="5307305"/>
            <a:chExt cx="859530" cy="641975"/>
          </a:xfrm>
        </p:grpSpPr>
        <p:sp>
          <p:nvSpPr>
            <p:cNvPr id="7" name="Text Box 9"/>
            <p:cNvSpPr txBox="1">
              <a:spLocks noChangeArrowheads="1"/>
            </p:cNvSpPr>
            <p:nvPr/>
          </p:nvSpPr>
          <p:spPr bwMode="auto">
            <a:xfrm>
              <a:off x="7152649" y="5595337"/>
              <a:ext cx="473206"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pm</a:t>
              </a:r>
              <a:endParaRPr lang="en-GB" sz="1700" baseline="30000" dirty="0"/>
            </a:p>
          </p:txBody>
        </p:sp>
        <p:sp>
          <p:nvSpPr>
            <p:cNvPr id="21" name="TextBox 20"/>
            <p:cNvSpPr txBox="1"/>
            <p:nvPr/>
          </p:nvSpPr>
          <p:spPr>
            <a:xfrm>
              <a:off x="6959487" y="5307305"/>
              <a:ext cx="859530" cy="369332"/>
            </a:xfrm>
            <a:prstGeom prst="rect">
              <a:avLst/>
            </a:prstGeom>
            <a:noFill/>
          </p:spPr>
          <p:txBody>
            <a:bodyPr wrap="none" rtlCol="0">
              <a:spAutoFit/>
            </a:bodyPr>
            <a:lstStyle/>
            <a:p>
              <a:pPr algn="ctr"/>
              <a:r>
                <a:rPr lang="en-US" dirty="0"/>
                <a:t>10</a:t>
              </a:r>
              <a:r>
                <a:rPr lang="en-US" baseline="30000" dirty="0"/>
                <a:t>-12</a:t>
              </a:r>
              <a:r>
                <a:rPr lang="en-US" dirty="0"/>
                <a:t> m</a:t>
              </a:r>
              <a:endParaRPr lang="de-CH" dirty="0"/>
            </a:p>
          </p:txBody>
        </p:sp>
      </p:grpSp>
      <p:grpSp>
        <p:nvGrpSpPr>
          <p:cNvPr id="24" name="Group 74"/>
          <p:cNvGrpSpPr/>
          <p:nvPr/>
        </p:nvGrpSpPr>
        <p:grpSpPr>
          <a:xfrm>
            <a:off x="5977370" y="5307305"/>
            <a:ext cx="780983" cy="641975"/>
            <a:chOff x="5977370" y="5307305"/>
            <a:chExt cx="780983" cy="641975"/>
          </a:xfrm>
        </p:grpSpPr>
        <p:sp>
          <p:nvSpPr>
            <p:cNvPr id="11" name="Text Box 13"/>
            <p:cNvSpPr txBox="1">
              <a:spLocks noChangeArrowheads="1"/>
            </p:cNvSpPr>
            <p:nvPr/>
          </p:nvSpPr>
          <p:spPr bwMode="auto">
            <a:xfrm>
              <a:off x="6128052" y="5595337"/>
              <a:ext cx="479619" cy="353943"/>
            </a:xfrm>
            <a:prstGeom prst="rect">
              <a:avLst/>
            </a:prstGeom>
            <a:noFill/>
            <a:ln w="9525">
              <a:noFill/>
              <a:miter lim="800000"/>
              <a:headEnd/>
              <a:tailEnd/>
            </a:ln>
            <a:effectLst/>
          </p:spPr>
          <p:txBody>
            <a:bodyPr wrap="none">
              <a:spAutoFit/>
            </a:bodyPr>
            <a:lstStyle/>
            <a:p>
              <a:pPr algn="ctr"/>
              <a:r>
                <a:rPr lang="de-CH" sz="1700" dirty="0"/>
                <a:t>nm</a:t>
              </a:r>
              <a:endParaRPr lang="en-GB" sz="1700" baseline="30000" dirty="0"/>
            </a:p>
          </p:txBody>
        </p:sp>
        <p:sp>
          <p:nvSpPr>
            <p:cNvPr id="23" name="TextBox 22"/>
            <p:cNvSpPr txBox="1"/>
            <p:nvPr/>
          </p:nvSpPr>
          <p:spPr>
            <a:xfrm>
              <a:off x="5977370" y="5307305"/>
              <a:ext cx="780983"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grpSp>
      <p:sp>
        <p:nvSpPr>
          <p:cNvPr id="26" name="Text Box 10"/>
          <p:cNvSpPr txBox="1">
            <a:spLocks noChangeArrowheads="1"/>
          </p:cNvSpPr>
          <p:nvPr/>
        </p:nvSpPr>
        <p:spPr bwMode="auto">
          <a:xfrm>
            <a:off x="1300823" y="5595337"/>
            <a:ext cx="54534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27" name="Text Box 11"/>
          <p:cNvSpPr txBox="1">
            <a:spLocks noChangeArrowheads="1"/>
          </p:cNvSpPr>
          <p:nvPr/>
        </p:nvSpPr>
        <p:spPr bwMode="auto">
          <a:xfrm>
            <a:off x="2289552" y="5595337"/>
            <a:ext cx="45878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k</a:t>
            </a:r>
            <a:r>
              <a:rPr lang="de-CH" sz="1700" dirty="0"/>
              <a:t>m</a:t>
            </a:r>
            <a:endParaRPr lang="en-GB" sz="1700" baseline="30000" dirty="0"/>
          </a:p>
        </p:txBody>
      </p:sp>
      <p:sp>
        <p:nvSpPr>
          <p:cNvPr id="28" name="Text Box 12"/>
          <p:cNvSpPr txBox="1">
            <a:spLocks noChangeArrowheads="1"/>
          </p:cNvSpPr>
          <p:nvPr/>
        </p:nvSpPr>
        <p:spPr bwMode="auto">
          <a:xfrm>
            <a:off x="389238" y="5595337"/>
            <a:ext cx="49725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Gm</a:t>
            </a:r>
            <a:endParaRPr lang="en-GB" sz="1700" baseline="30000" dirty="0"/>
          </a:p>
        </p:txBody>
      </p:sp>
      <p:grpSp>
        <p:nvGrpSpPr>
          <p:cNvPr id="25" name="Group 75"/>
          <p:cNvGrpSpPr/>
          <p:nvPr/>
        </p:nvGrpSpPr>
        <p:grpSpPr>
          <a:xfrm>
            <a:off x="4998159" y="5307305"/>
            <a:ext cx="780983" cy="641975"/>
            <a:chOff x="4998159" y="5307305"/>
            <a:chExt cx="780983" cy="641975"/>
          </a:xfrm>
        </p:grpSpPr>
        <p:sp>
          <p:nvSpPr>
            <p:cNvPr id="9" name="Text Box 11"/>
            <p:cNvSpPr txBox="1">
              <a:spLocks noChangeArrowheads="1"/>
            </p:cNvSpPr>
            <p:nvPr/>
          </p:nvSpPr>
          <p:spPr bwMode="auto">
            <a:xfrm>
              <a:off x="5146436" y="5595337"/>
              <a:ext cx="484428"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a:t>
              </a:r>
              <a:r>
                <a:rPr lang="de-CH" sz="1700" dirty="0"/>
                <a:t>m</a:t>
              </a:r>
              <a:endParaRPr lang="en-GB" sz="1700" baseline="30000" dirty="0"/>
            </a:p>
          </p:txBody>
        </p:sp>
        <p:sp>
          <p:nvSpPr>
            <p:cNvPr id="29" name="TextBox 28"/>
            <p:cNvSpPr txBox="1"/>
            <p:nvPr/>
          </p:nvSpPr>
          <p:spPr>
            <a:xfrm>
              <a:off x="4998159" y="5307305"/>
              <a:ext cx="780983"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sp>
        <p:nvSpPr>
          <p:cNvPr id="31" name="TextBox 30"/>
          <p:cNvSpPr txBox="1"/>
          <p:nvPr/>
        </p:nvSpPr>
        <p:spPr>
          <a:xfrm>
            <a:off x="4013537" y="5307305"/>
            <a:ext cx="780983"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32" name="TextBox 31"/>
          <p:cNvSpPr txBox="1"/>
          <p:nvPr/>
        </p:nvSpPr>
        <p:spPr>
          <a:xfrm>
            <a:off x="3077506" y="5307305"/>
            <a:ext cx="734496" cy="369332"/>
          </a:xfrm>
          <a:prstGeom prst="rect">
            <a:avLst/>
          </a:prstGeom>
          <a:noFill/>
        </p:spPr>
        <p:txBody>
          <a:bodyPr wrap="none" rtlCol="0">
            <a:spAutoFit/>
          </a:bodyPr>
          <a:lstStyle/>
          <a:p>
            <a:pPr algn="ctr"/>
            <a:r>
              <a:rPr lang="en-US" dirty="0"/>
              <a:t>10</a:t>
            </a:r>
            <a:r>
              <a:rPr lang="en-US" baseline="30000" dirty="0"/>
              <a:t>0</a:t>
            </a:r>
            <a:r>
              <a:rPr lang="en-US" dirty="0"/>
              <a:t> m</a:t>
            </a:r>
            <a:endParaRPr lang="de-CH" dirty="0"/>
          </a:p>
        </p:txBody>
      </p:sp>
      <p:sp>
        <p:nvSpPr>
          <p:cNvPr id="112" name="TextBox 111"/>
          <p:cNvSpPr txBox="1"/>
          <p:nvPr/>
        </p:nvSpPr>
        <p:spPr>
          <a:xfrm>
            <a:off x="395536" y="3212976"/>
            <a:ext cx="2218877" cy="1569660"/>
          </a:xfrm>
          <a:prstGeom prst="rect">
            <a:avLst/>
          </a:prstGeom>
          <a:noFill/>
        </p:spPr>
        <p:txBody>
          <a:bodyPr wrap="none" rtlCol="0">
            <a:spAutoFit/>
          </a:bodyPr>
          <a:lstStyle/>
          <a:p>
            <a:r>
              <a:rPr lang="en-US" sz="9600" b="1" spc="600" dirty="0"/>
              <a:t>BIG</a:t>
            </a:r>
            <a:endParaRPr lang="de-CH" sz="9600" b="1" spc="600" dirty="0"/>
          </a:p>
        </p:txBody>
      </p:sp>
      <p:sp>
        <p:nvSpPr>
          <p:cNvPr id="113" name="TextBox 112"/>
          <p:cNvSpPr txBox="1"/>
          <p:nvPr/>
        </p:nvSpPr>
        <p:spPr>
          <a:xfrm>
            <a:off x="7713239" y="3813140"/>
            <a:ext cx="675185" cy="369332"/>
          </a:xfrm>
          <a:prstGeom prst="rect">
            <a:avLst/>
          </a:prstGeom>
          <a:noFill/>
        </p:spPr>
        <p:txBody>
          <a:bodyPr wrap="none" rtlCol="0">
            <a:spAutoFit/>
          </a:bodyPr>
          <a:lstStyle/>
          <a:p>
            <a:r>
              <a:rPr lang="en-US" dirty="0"/>
              <a:t>small</a:t>
            </a:r>
            <a:endParaRPr lang="de-CH" dirty="0"/>
          </a:p>
        </p:txBody>
      </p:sp>
      <p:sp>
        <p:nvSpPr>
          <p:cNvPr id="115" name="Rectangle 114"/>
          <p:cNvSpPr/>
          <p:nvPr/>
        </p:nvSpPr>
        <p:spPr>
          <a:xfrm>
            <a:off x="266378" y="5359983"/>
            <a:ext cx="720000" cy="630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grpSp>
        <p:nvGrpSpPr>
          <p:cNvPr id="30" name="Group 36"/>
          <p:cNvGrpSpPr>
            <a:grpSpLocks noChangeAspect="1"/>
          </p:cNvGrpSpPr>
          <p:nvPr/>
        </p:nvGrpSpPr>
        <p:grpSpPr>
          <a:xfrm>
            <a:off x="3190875" y="1196752"/>
            <a:ext cx="2762250" cy="2638426"/>
            <a:chOff x="0" y="404664"/>
            <a:chExt cx="2762250" cy="2638426"/>
          </a:xfrm>
        </p:grpSpPr>
        <p:pic>
          <p:nvPicPr>
            <p:cNvPr id="117" name="Picture 2" descr="http://upload.wikimedia.org/wikipedia/commons/thumb/b/b4/The_Sun_by_the_Atmospheric_Imaging_Assembly_of_NASA's_Solar_Dynamics_Observatory_-_20100819.jpg/290px-The_Sun_by_the_Atmospheric_Imaging_Assembly_of_NASA's_Solar_Dynamics_Observatory_-_20100819.jpg"/>
            <p:cNvPicPr>
              <a:picLocks noChangeAspect="1" noChangeArrowheads="1"/>
            </p:cNvPicPr>
            <p:nvPr/>
          </p:nvPicPr>
          <p:blipFill>
            <a:blip r:embed="rId7" cstate="print"/>
            <a:srcRect/>
            <a:stretch>
              <a:fillRect/>
            </a:stretch>
          </p:blipFill>
          <p:spPr bwMode="auto">
            <a:xfrm>
              <a:off x="0" y="404664"/>
              <a:ext cx="2762250" cy="2638426"/>
            </a:xfrm>
            <a:prstGeom prst="rect">
              <a:avLst/>
            </a:prstGeom>
            <a:noFill/>
          </p:spPr>
        </p:pic>
        <p:cxnSp>
          <p:nvCxnSpPr>
            <p:cNvPr id="118" name="Straight Arrow Connector 117"/>
            <p:cNvCxnSpPr/>
            <p:nvPr/>
          </p:nvCxnSpPr>
          <p:spPr>
            <a:xfrm>
              <a:off x="323528" y="1772816"/>
              <a:ext cx="2088232"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9" name="Text Box 12"/>
            <p:cNvSpPr txBox="1">
              <a:spLocks noChangeArrowheads="1"/>
            </p:cNvSpPr>
            <p:nvPr/>
          </p:nvSpPr>
          <p:spPr bwMode="auto">
            <a:xfrm>
              <a:off x="949901" y="836712"/>
              <a:ext cx="835485" cy="830997"/>
            </a:xfrm>
            <a:prstGeom prst="rect">
              <a:avLst/>
            </a:prstGeom>
            <a:noFill/>
            <a:ln w="9525">
              <a:noFill/>
              <a:miter lim="800000"/>
              <a:headEnd/>
              <a:tailEnd/>
            </a:ln>
            <a:effectLst/>
          </p:spPr>
          <p:txBody>
            <a:bodyPr wrap="none">
              <a:spAutoFit/>
            </a:bodyPr>
            <a:lstStyle/>
            <a:p>
              <a:pPr algn="ctr">
                <a:lnSpc>
                  <a:spcPct val="100000"/>
                </a:lnSpc>
                <a:buClrTx/>
                <a:buSzTx/>
                <a:buFontTx/>
                <a:buNone/>
              </a:pPr>
              <a:r>
                <a:rPr lang="en-US" sz="1600" dirty="0"/>
                <a:t>The sun</a:t>
              </a:r>
            </a:p>
            <a:p>
              <a:pPr algn="ctr">
                <a:lnSpc>
                  <a:spcPct val="100000"/>
                </a:lnSpc>
                <a:buClrTx/>
                <a:buSzTx/>
                <a:buFontTx/>
                <a:buNone/>
              </a:pPr>
              <a:endParaRPr lang="de-CH" sz="1600" dirty="0"/>
            </a:p>
            <a:p>
              <a:pPr algn="ctr">
                <a:lnSpc>
                  <a:spcPct val="100000"/>
                </a:lnSpc>
                <a:buClrTx/>
                <a:buSzTx/>
                <a:buFontTx/>
                <a:buNone/>
              </a:pPr>
              <a:r>
                <a:rPr lang="de-CH" sz="1600" dirty="0"/>
                <a:t>1.4 Gm</a:t>
              </a:r>
              <a:endParaRPr lang="en-GB" sz="1600" baseline="30000" dirty="0"/>
            </a:p>
          </p:txBody>
        </p:sp>
      </p:grpSp>
      <p:grpSp>
        <p:nvGrpSpPr>
          <p:cNvPr id="34" name="Group 135"/>
          <p:cNvGrpSpPr/>
          <p:nvPr/>
        </p:nvGrpSpPr>
        <p:grpSpPr>
          <a:xfrm>
            <a:off x="3105481" y="1052736"/>
            <a:ext cx="2933039" cy="3024336"/>
            <a:chOff x="6588224" y="332656"/>
            <a:chExt cx="2933039" cy="3024336"/>
          </a:xfrm>
        </p:grpSpPr>
        <p:cxnSp>
          <p:nvCxnSpPr>
            <p:cNvPr id="137" name="Straight Arrow Connector 136"/>
            <p:cNvCxnSpPr/>
            <p:nvPr/>
          </p:nvCxnSpPr>
          <p:spPr>
            <a:xfrm>
              <a:off x="8100392" y="332656"/>
              <a:ext cx="0" cy="3024336"/>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35" name="Group 65"/>
            <p:cNvGrpSpPr/>
            <p:nvPr/>
          </p:nvGrpSpPr>
          <p:grpSpPr>
            <a:xfrm>
              <a:off x="6588224" y="332656"/>
              <a:ext cx="2933039" cy="3024336"/>
              <a:chOff x="6588224" y="332656"/>
              <a:chExt cx="2933039" cy="3024336"/>
            </a:xfrm>
          </p:grpSpPr>
          <p:pic>
            <p:nvPicPr>
              <p:cNvPr id="139" name="Picture 12" descr="File:Human outline.svg"/>
              <p:cNvPicPr>
                <a:picLocks noChangeAspect="1" noChangeArrowheads="1"/>
              </p:cNvPicPr>
              <p:nvPr/>
            </p:nvPicPr>
            <p:blipFill>
              <a:blip r:embed="rId8" cstate="print"/>
              <a:srcRect/>
              <a:stretch>
                <a:fillRect/>
              </a:stretch>
            </p:blipFill>
            <p:spPr bwMode="auto">
              <a:xfrm>
                <a:off x="6588224" y="332656"/>
                <a:ext cx="1365503" cy="3024336"/>
              </a:xfrm>
              <a:prstGeom prst="rect">
                <a:avLst/>
              </a:prstGeom>
              <a:noFill/>
            </p:spPr>
          </p:pic>
          <p:sp>
            <p:nvSpPr>
              <p:cNvPr id="140" name="Text Box 12"/>
              <p:cNvSpPr txBox="1">
                <a:spLocks noChangeArrowheads="1"/>
              </p:cNvSpPr>
              <p:nvPr/>
            </p:nvSpPr>
            <p:spPr bwMode="auto">
              <a:xfrm>
                <a:off x="8250274" y="1196752"/>
                <a:ext cx="1270989" cy="584775"/>
              </a:xfrm>
              <a:prstGeom prst="rect">
                <a:avLst/>
              </a:prstGeom>
              <a:noFill/>
              <a:ln w="9525">
                <a:noFill/>
                <a:miter lim="800000"/>
                <a:headEnd/>
                <a:tailEnd/>
              </a:ln>
              <a:effectLst/>
            </p:spPr>
            <p:txBody>
              <a:bodyPr wrap="none">
                <a:spAutoFit/>
              </a:bodyPr>
              <a:lstStyle/>
              <a:p>
                <a:pPr algn="ctr">
                  <a:lnSpc>
                    <a:spcPct val="100000"/>
                  </a:lnSpc>
                  <a:buClrTx/>
                  <a:buSzTx/>
                  <a:buFontTx/>
                  <a:buNone/>
                </a:pPr>
                <a:r>
                  <a:rPr lang="en-US" sz="1600" dirty="0"/>
                  <a:t>Average man</a:t>
                </a:r>
                <a:endParaRPr lang="de-CH" sz="1600" dirty="0"/>
              </a:p>
              <a:p>
                <a:pPr algn="ctr">
                  <a:lnSpc>
                    <a:spcPct val="100000"/>
                  </a:lnSpc>
                  <a:buClrTx/>
                  <a:buSzTx/>
                  <a:buFontTx/>
                  <a:buNone/>
                </a:pPr>
                <a:r>
                  <a:rPr lang="de-CH" sz="1600" dirty="0"/>
                  <a:t>1.75 m</a:t>
                </a:r>
                <a:endParaRPr lang="en-GB" sz="1600" baseline="30000" dirty="0"/>
              </a:p>
            </p:txBody>
          </p:sp>
        </p:grpSp>
      </p:grpSp>
      <p:sp>
        <p:nvSpPr>
          <p:cNvPr id="72" name="Rectangle 71"/>
          <p:cNvSpPr/>
          <p:nvPr/>
        </p:nvSpPr>
        <p:spPr>
          <a:xfrm>
            <a:off x="5472128" y="4869160"/>
            <a:ext cx="252000" cy="288032"/>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grpSp>
        <p:nvGrpSpPr>
          <p:cNvPr id="3" name="Group 94"/>
          <p:cNvGrpSpPr/>
          <p:nvPr/>
        </p:nvGrpSpPr>
        <p:grpSpPr>
          <a:xfrm>
            <a:off x="3762375" y="1124744"/>
            <a:ext cx="1619250" cy="3024336"/>
            <a:chOff x="4211960" y="764704"/>
            <a:chExt cx="1619250" cy="3024336"/>
          </a:xfrm>
        </p:grpSpPr>
        <p:pic>
          <p:nvPicPr>
            <p:cNvPr id="154" name="Picture 24" descr="http://upload.wikimedia.org/wikipedia/commons/thumb/d/db/DNA_orbit_animated_static_thumb.png/170px-DNA_orbit_animated_static_thumb.png"/>
            <p:cNvPicPr>
              <a:picLocks noChangeAspect="1" noChangeArrowheads="1"/>
            </p:cNvPicPr>
            <p:nvPr/>
          </p:nvPicPr>
          <p:blipFill>
            <a:blip r:embed="rId9" cstate="print"/>
            <a:srcRect/>
            <a:stretch>
              <a:fillRect/>
            </a:stretch>
          </p:blipFill>
          <p:spPr bwMode="auto">
            <a:xfrm>
              <a:off x="4211960" y="779139"/>
              <a:ext cx="1619250" cy="3009901"/>
            </a:xfrm>
            <a:prstGeom prst="rect">
              <a:avLst/>
            </a:prstGeom>
            <a:noFill/>
          </p:spPr>
        </p:pic>
        <p:cxnSp>
          <p:nvCxnSpPr>
            <p:cNvPr id="155" name="Straight Arrow Connector 154"/>
            <p:cNvCxnSpPr/>
            <p:nvPr/>
          </p:nvCxnSpPr>
          <p:spPr>
            <a:xfrm>
              <a:off x="4409517" y="1412776"/>
              <a:ext cx="1224136" cy="0"/>
            </a:xfrm>
            <a:prstGeom prst="straightConnector1">
              <a:avLst/>
            </a:prstGeom>
            <a:ln w="38100">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6" name="Text Box 12"/>
            <p:cNvSpPr txBox="1">
              <a:spLocks noChangeArrowheads="1"/>
            </p:cNvSpPr>
            <p:nvPr/>
          </p:nvSpPr>
          <p:spPr bwMode="auto">
            <a:xfrm>
              <a:off x="4265501" y="764704"/>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solidFill>
                    <a:schemeClr val="bg1"/>
                  </a:solidFill>
                </a:rPr>
                <a:t>DNA</a:t>
              </a:r>
            </a:p>
            <a:p>
              <a:pPr algn="ctr">
                <a:lnSpc>
                  <a:spcPct val="100000"/>
                </a:lnSpc>
                <a:buClrTx/>
                <a:buSzTx/>
                <a:buFontTx/>
                <a:buNone/>
              </a:pPr>
              <a:r>
                <a:rPr lang="de-CH" sz="1600" dirty="0">
                  <a:solidFill>
                    <a:schemeClr val="bg1"/>
                  </a:solidFill>
                </a:rPr>
                <a:t>2.5 nm</a:t>
              </a:r>
              <a:endParaRPr lang="en-GB" sz="1600" baseline="30000" dirty="0">
                <a:solidFill>
                  <a:schemeClr val="bg1"/>
                </a:solidFill>
              </a:endParaRPr>
            </a:p>
          </p:txBody>
        </p:sp>
      </p:grpSp>
      <p:grpSp>
        <p:nvGrpSpPr>
          <p:cNvPr id="14" name="Group 87"/>
          <p:cNvGrpSpPr/>
          <p:nvPr/>
        </p:nvGrpSpPr>
        <p:grpSpPr>
          <a:xfrm>
            <a:off x="3046264" y="843136"/>
            <a:ext cx="3051473" cy="3810000"/>
            <a:chOff x="5004048" y="332656"/>
            <a:chExt cx="3051473" cy="3810000"/>
          </a:xfrm>
        </p:grpSpPr>
        <p:pic>
          <p:nvPicPr>
            <p:cNvPr id="150" name="Picture 20" descr="http://www.wwu.edu/skywise/img/light_spectrum.bmp"/>
            <p:cNvPicPr>
              <a:picLocks noChangeAspect="1" noChangeArrowheads="1"/>
            </p:cNvPicPr>
            <p:nvPr/>
          </p:nvPicPr>
          <p:blipFill>
            <a:blip r:embed="rId10" cstate="print"/>
            <a:srcRect l="50940"/>
            <a:stretch>
              <a:fillRect/>
            </a:stretch>
          </p:blipFill>
          <p:spPr bwMode="auto">
            <a:xfrm>
              <a:off x="5004048" y="332656"/>
              <a:ext cx="3051473" cy="3810000"/>
            </a:xfrm>
            <a:prstGeom prst="rect">
              <a:avLst/>
            </a:prstGeom>
            <a:noFill/>
          </p:spPr>
        </p:pic>
        <p:sp>
          <p:nvSpPr>
            <p:cNvPr id="152" name="Text Box 12"/>
            <p:cNvSpPr txBox="1">
              <a:spLocks noChangeArrowheads="1"/>
            </p:cNvSpPr>
            <p:nvPr/>
          </p:nvSpPr>
          <p:spPr bwMode="auto">
            <a:xfrm>
              <a:off x="5796136" y="332656"/>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solidFill>
                    <a:schemeClr val="bg1"/>
                  </a:solidFill>
                </a:rPr>
                <a:t>Visible light</a:t>
              </a:r>
            </a:p>
            <a:p>
              <a:pPr algn="ctr">
                <a:lnSpc>
                  <a:spcPct val="100000"/>
                </a:lnSpc>
                <a:buClrTx/>
                <a:buSzTx/>
                <a:buFontTx/>
                <a:buNone/>
              </a:pPr>
              <a:r>
                <a:rPr lang="de-CH" sz="1600" dirty="0">
                  <a:solidFill>
                    <a:schemeClr val="bg1"/>
                  </a:solidFill>
                </a:rPr>
                <a:t>0.4 - 0.8 </a:t>
              </a:r>
              <a:r>
                <a:rPr lang="de-CH" sz="1600" dirty="0">
                  <a:solidFill>
                    <a:schemeClr val="bg1"/>
                  </a:solidFill>
                  <a:latin typeface="Symbol" pitchFamily="18" charset="2"/>
                </a:rPr>
                <a:t>m</a:t>
              </a:r>
              <a:r>
                <a:rPr lang="de-CH" sz="1600" dirty="0">
                  <a:solidFill>
                    <a:schemeClr val="bg1"/>
                  </a:solidFill>
                </a:rPr>
                <a:t>m</a:t>
              </a:r>
              <a:endParaRPr lang="en-GB" sz="1600" baseline="30000" dirty="0">
                <a:solidFill>
                  <a:schemeClr val="bg1"/>
                </a:solidFill>
              </a:endParaRPr>
            </a:p>
          </p:txBody>
        </p:sp>
        <p:cxnSp>
          <p:nvCxnSpPr>
            <p:cNvPr id="151" name="Straight Arrow Connector 150"/>
            <p:cNvCxnSpPr/>
            <p:nvPr/>
          </p:nvCxnSpPr>
          <p:spPr>
            <a:xfrm>
              <a:off x="6186243" y="980728"/>
              <a:ext cx="731955" cy="0"/>
            </a:xfrm>
            <a:prstGeom prst="straightConnector1">
              <a:avLst/>
            </a:prstGeom>
            <a:ln w="38100">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585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0.00521 -4.81481E-6 L 0.10209 -4.81481E-6 " pathEditMode="relative" rAng="0" ptsTypes="AA">
                                      <p:cBhvr>
                                        <p:cTn id="17" dur="500" fill="hold"/>
                                        <p:tgtEl>
                                          <p:spTgt spid="115"/>
                                        </p:tgtEl>
                                        <p:attrNameLst>
                                          <p:attrName>ppt_x</p:attrName>
                                          <p:attrName>ppt_y</p:attrName>
                                        </p:attrNameLst>
                                      </p:cBhvr>
                                      <p:rCtr x="54" y="0"/>
                                    </p:animMotion>
                                  </p:childTnLst>
                                </p:cTn>
                              </p:par>
                              <p:par>
                                <p:cTn id="18" presetID="1" presetClass="exit" presetSubtype="0" fill="hold" nodeType="withEffect">
                                  <p:stCondLst>
                                    <p:cond delay="0"/>
                                  </p:stCondLst>
                                  <p:childTnLst>
                                    <p:set>
                                      <p:cBhvr>
                                        <p:cTn id="19" dur="1" fill="hold">
                                          <p:stCondLst>
                                            <p:cond delay="0"/>
                                          </p:stCondLst>
                                        </p:cTn>
                                        <p:tgtEl>
                                          <p:spTgt spid="30"/>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2" nodeType="clickEffect">
                                  <p:stCondLst>
                                    <p:cond delay="0"/>
                                  </p:stCondLst>
                                  <p:childTnLst>
                                    <p:animMotion origin="layout" path="M 0.10625 -4.81481E-6 L 0.20608 -4.81481E-6 " pathEditMode="relative" rAng="0" ptsTypes="AA">
                                      <p:cBhvr>
                                        <p:cTn id="26" dur="500" fill="hold"/>
                                        <p:tgtEl>
                                          <p:spTgt spid="115"/>
                                        </p:tgtEl>
                                        <p:attrNameLst>
                                          <p:attrName>ppt_x</p:attrName>
                                          <p:attrName>ppt_y</p:attrName>
                                        </p:attrNameLst>
                                      </p:cBhvr>
                                      <p:rCtr x="50" y="0"/>
                                    </p:animMotion>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3" nodeType="clickEffect">
                                  <p:stCondLst>
                                    <p:cond delay="0"/>
                                  </p:stCondLst>
                                  <p:childTnLst>
                                    <p:animMotion origin="layout" path="M 0.20886 -4.81481E-6 L 0.30695 -4.81481E-6 " pathEditMode="relative" rAng="0" ptsTypes="AA">
                                      <p:cBhvr>
                                        <p:cTn id="35" dur="500" fill="hold"/>
                                        <p:tgtEl>
                                          <p:spTgt spid="115"/>
                                        </p:tgtEl>
                                        <p:attrNameLst>
                                          <p:attrName>ppt_x</p:attrName>
                                          <p:attrName>ppt_y</p:attrName>
                                        </p:attrNameLst>
                                      </p:cBhvr>
                                      <p:rCtr x="49" y="0"/>
                                    </p:animMotion>
                                  </p:childTnLst>
                                </p:cTn>
                              </p:par>
                              <p:par>
                                <p:cTn id="36" presetID="1" presetClass="exit" presetSubtype="0" fill="hold"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grpId="4" nodeType="clickEffect">
                                  <p:stCondLst>
                                    <p:cond delay="0"/>
                                  </p:stCondLst>
                                  <p:childTnLst>
                                    <p:animMotion origin="layout" path="M 0.30486 -4.81481E-6 L 0.41233 -4.81481E-6 " pathEditMode="relative" rAng="0" ptsTypes="AA">
                                      <p:cBhvr>
                                        <p:cTn id="44" dur="500" fill="hold"/>
                                        <p:tgtEl>
                                          <p:spTgt spid="115"/>
                                        </p:tgtEl>
                                        <p:attrNameLst>
                                          <p:attrName>ppt_x</p:attrName>
                                          <p:attrName>ppt_y</p:attrName>
                                        </p:attrNameLst>
                                      </p:cBhvr>
                                      <p:rCtr x="54" y="0"/>
                                    </p:animMotion>
                                  </p:childTnLst>
                                </p:cTn>
                              </p:par>
                              <p:par>
                                <p:cTn id="45" presetID="1" presetClass="exit" presetSubtype="0" fill="hold" nodeType="with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3" presetClass="path" presetSubtype="0" accel="50000" decel="50000" fill="hold" grpId="5" nodeType="clickEffect">
                                  <p:stCondLst>
                                    <p:cond delay="0"/>
                                  </p:stCondLst>
                                  <p:childTnLst>
                                    <p:animMotion origin="layout" path="M 0.41545 -4.81481E-6 L 0.51997 -4.81481E-6 " pathEditMode="relative" rAng="0" ptsTypes="AA">
                                      <p:cBhvr>
                                        <p:cTn id="53" dur="500" fill="hold"/>
                                        <p:tgtEl>
                                          <p:spTgt spid="115"/>
                                        </p:tgtEl>
                                        <p:attrNameLst>
                                          <p:attrName>ppt_x</p:attrName>
                                          <p:attrName>ppt_y</p:attrName>
                                        </p:attrNameLst>
                                      </p:cBhvr>
                                      <p:rCtr x="52" y="0"/>
                                    </p:animMotion>
                                  </p:childTnLst>
                                </p:cTn>
                              </p:par>
                              <p:par>
                                <p:cTn id="54" presetID="1" presetClass="exit" presetSubtype="0" fill="hold" nodeType="withEffect">
                                  <p:stCondLst>
                                    <p:cond delay="0"/>
                                  </p:stCondLst>
                                  <p:childTnLst>
                                    <p:set>
                                      <p:cBhvr>
                                        <p:cTn id="55" dur="1" fill="hold">
                                          <p:stCondLst>
                                            <p:cond delay="0"/>
                                          </p:stCondLst>
                                        </p:cTn>
                                        <p:tgtEl>
                                          <p:spTgt spid="36"/>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grpId="6" nodeType="clickEffect">
                                  <p:stCondLst>
                                    <p:cond delay="0"/>
                                  </p:stCondLst>
                                  <p:childTnLst>
                                    <p:animMotion origin="layout" path="M 0.51997 -4.81481E-6 L 0.62709 -4.81481E-6 " pathEditMode="relative" rAng="0" ptsTypes="AA">
                                      <p:cBhvr>
                                        <p:cTn id="71" dur="500" fill="hold"/>
                                        <p:tgtEl>
                                          <p:spTgt spid="115"/>
                                        </p:tgtEl>
                                        <p:attrNameLst>
                                          <p:attrName>ppt_x</p:attrName>
                                          <p:attrName>ppt_y</p:attrName>
                                        </p:attrNameLst>
                                      </p:cBhvr>
                                      <p:rCtr x="53" y="0"/>
                                    </p:animMotion>
                                  </p:childTnLst>
                                </p:cTn>
                              </p:par>
                              <p:par>
                                <p:cTn id="72" presetID="1" presetClass="exit" presetSubtype="0" fill="hold" nodeType="withEffect">
                                  <p:stCondLst>
                                    <p:cond delay="0"/>
                                  </p:stCondLst>
                                  <p:childTnLst>
                                    <p:set>
                                      <p:cBhvr>
                                        <p:cTn id="73" dur="1" fill="hold">
                                          <p:stCondLst>
                                            <p:cond delay="0"/>
                                          </p:stCondLst>
                                        </p:cTn>
                                        <p:tgtEl>
                                          <p:spTgt spid="1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grpId="7" nodeType="clickEffect">
                                  <p:stCondLst>
                                    <p:cond delay="0"/>
                                  </p:stCondLst>
                                  <p:childTnLst>
                                    <p:animMotion origin="layout" path="M 0.62917 -4.81481E-6 L 0.73941 -4.81481E-6 " pathEditMode="relative" rAng="0" ptsTypes="AA">
                                      <p:cBhvr>
                                        <p:cTn id="82" dur="500" fill="hold"/>
                                        <p:tgtEl>
                                          <p:spTgt spid="115"/>
                                        </p:tgtEl>
                                        <p:attrNameLst>
                                          <p:attrName>ppt_x</p:attrName>
                                          <p:attrName>ppt_y</p:attrName>
                                        </p:attrNameLst>
                                      </p:cBhvr>
                                      <p:rCtr x="55" y="0"/>
                                    </p:animMotion>
                                  </p:childTnLst>
                                </p:cTn>
                              </p:par>
                              <p:par>
                                <p:cTn id="83" presetID="1" presetClass="exit" presetSubtype="0" fill="hold" nodeType="withEffect">
                                  <p:stCondLst>
                                    <p:cond delay="0"/>
                                  </p:stCondLst>
                                  <p:childTnLst>
                                    <p:set>
                                      <p:cBhvr>
                                        <p:cTn id="84" dur="1" fill="hold">
                                          <p:stCondLst>
                                            <p:cond delay="0"/>
                                          </p:stCondLst>
                                        </p:cTn>
                                        <p:tgtEl>
                                          <p:spTgt spid="3"/>
                                        </p:tgtEl>
                                        <p:attrNameLst>
                                          <p:attrName>style.visibility</p:attrName>
                                        </p:attrNameLst>
                                      </p:cBhvr>
                                      <p:to>
                                        <p:strVal val="hidden"/>
                                      </p:to>
                                    </p:set>
                                  </p:childTnLst>
                                </p:cTn>
                              </p:par>
                            </p:childTnLst>
                          </p:cTn>
                        </p:par>
                        <p:par>
                          <p:cTn id="85" fill="hold">
                            <p:stCondLst>
                              <p:cond delay="500"/>
                            </p:stCondLst>
                            <p:childTnLst>
                              <p:par>
                                <p:cTn id="86" presetID="1" presetClass="entr" presetSubtype="0"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grpId="8" nodeType="clickEffect">
                                  <p:stCondLst>
                                    <p:cond delay="0"/>
                                  </p:stCondLst>
                                  <p:childTnLst>
                                    <p:animMotion origin="layout" path="M 0.73941 -4.81481E-6 L 0.85642 -4.81481E-6 " pathEditMode="relative" rAng="0" ptsTypes="AA">
                                      <p:cBhvr>
                                        <p:cTn id="91" dur="500" fill="hold"/>
                                        <p:tgtEl>
                                          <p:spTgt spid="115"/>
                                        </p:tgtEl>
                                        <p:attrNameLst>
                                          <p:attrName>ppt_x</p:attrName>
                                          <p:attrName>ppt_y</p:attrName>
                                        </p:attrNameLst>
                                      </p:cBhvr>
                                      <p:rCtr x="59" y="0"/>
                                    </p:animMotion>
                                  </p:childTnLst>
                                </p:cTn>
                              </p:par>
                              <p:par>
                                <p:cTn id="92" presetID="1" presetClass="exit" presetSubtype="0" fill="hold" nodeType="withEffect">
                                  <p:stCondLst>
                                    <p:cond delay="0"/>
                                  </p:stCondLst>
                                  <p:childTnLst>
                                    <p:set>
                                      <p:cBhvr>
                                        <p:cTn id="93" dur="1" fill="hold">
                                          <p:stCondLst>
                                            <p:cond delay="0"/>
                                          </p:stCondLst>
                                        </p:cTn>
                                        <p:tgtEl>
                                          <p:spTgt spid="13"/>
                                        </p:tgtEl>
                                        <p:attrNameLst>
                                          <p:attrName>style.visibility</p:attrName>
                                        </p:attrNameLst>
                                      </p:cBhvr>
                                      <p:to>
                                        <p:strVal val="hidden"/>
                                      </p:to>
                                    </p:set>
                                  </p:childTnLst>
                                </p:cTn>
                              </p:par>
                            </p:childTnLst>
                          </p:cTn>
                        </p:par>
                        <p:par>
                          <p:cTn id="94" fill="hold">
                            <p:stCondLst>
                              <p:cond delay="500"/>
                            </p:stCondLst>
                            <p:childTnLst>
                              <p:par>
                                <p:cTn id="95" presetID="1" presetClass="entr" presetSubtype="0" fill="hold" nodeType="after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5" grpId="0" animBg="1"/>
      <p:bldP spid="115" grpId="1" animBg="1"/>
      <p:bldP spid="115" grpId="2" animBg="1"/>
      <p:bldP spid="115" grpId="3" animBg="1"/>
      <p:bldP spid="115" grpId="4" animBg="1"/>
      <p:bldP spid="115" grpId="5" animBg="1"/>
      <p:bldP spid="115" grpId="6" animBg="1"/>
      <p:bldP spid="115" grpId="7" animBg="1"/>
      <p:bldP spid="115" grpId="8" animBg="1"/>
      <p:bldP spid="72" grpId="0" animBg="1"/>
      <p:bldP spid="7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fmodern.files.wordpress.com/2009/08/dsc_5156-small.jpg"/>
          <p:cNvPicPr>
            <a:picLocks noChangeAspect="1" noChangeArrowheads="1"/>
          </p:cNvPicPr>
          <p:nvPr/>
        </p:nvPicPr>
        <p:blipFill>
          <a:blip r:embed="rId3" cstate="print"/>
          <a:srcRect/>
          <a:stretch>
            <a:fillRect/>
          </a:stretch>
        </p:blipFill>
        <p:spPr bwMode="auto">
          <a:xfrm>
            <a:off x="2699792" y="1736812"/>
            <a:ext cx="3744416" cy="2486526"/>
          </a:xfrm>
          <a:prstGeom prst="rect">
            <a:avLst/>
          </a:prstGeom>
          <a:noFill/>
        </p:spPr>
      </p:pic>
      <p:pic>
        <p:nvPicPr>
          <p:cNvPr id="78" name="Picture 7" descr="N:\Experiments\FIB\20110425_session4_SEM\W8L10R_3D_FullChip.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359" t="37430" r="18347" b="20526"/>
          <a:stretch/>
        </p:blipFill>
        <p:spPr bwMode="auto">
          <a:xfrm flipH="1">
            <a:off x="2249921" y="1484784"/>
            <a:ext cx="4644159"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23206" y="180000"/>
            <a:ext cx="8497589" cy="646331"/>
          </a:xfrm>
        </p:spPr>
        <p:txBody>
          <a:bodyPr/>
          <a:lstStyle/>
          <a:p>
            <a:r>
              <a:rPr lang="en-US" dirty="0">
                <a:solidFill>
                  <a:schemeClr val="tx1"/>
                </a:solidFill>
              </a:rPr>
              <a:t>(Macro)mechanics</a:t>
            </a:r>
            <a:endParaRPr lang="de-CH" dirty="0">
              <a:solidFill>
                <a:schemeClr val="tx1"/>
              </a:solidFill>
            </a:endParaRPr>
          </a:p>
        </p:txBody>
      </p:sp>
      <p:sp>
        <p:nvSpPr>
          <p:cNvPr id="79" name="Title 4"/>
          <p:cNvSpPr txBox="1">
            <a:spLocks/>
          </p:cNvSpPr>
          <p:nvPr/>
        </p:nvSpPr>
        <p:spPr>
          <a:xfrm>
            <a:off x="323206" y="179115"/>
            <a:ext cx="8497589" cy="646331"/>
          </a:xfrm>
          <a:prstGeom prst="rect">
            <a:avLst/>
          </a:prstGeom>
        </p:spPr>
        <p:txBody>
          <a:bodyPr wrap="square" anchor="t" anchorCtr="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err="1">
                <a:ln>
                  <a:noFill/>
                </a:ln>
                <a:effectLst/>
                <a:uLnTx/>
                <a:uFillTx/>
                <a:latin typeface="+mj-lt"/>
                <a:ea typeface="+mj-ea"/>
                <a:cs typeface="+mj-cs"/>
              </a:rPr>
              <a:t>Nanomechanics</a:t>
            </a:r>
            <a:endParaRPr kumimoji="0" lang="de-CH" sz="3600" b="0" i="0" u="none" strike="noStrike" kern="1200" cap="none" spc="0" normalizeH="0" baseline="0" noProof="0" dirty="0">
              <a:ln>
                <a:noFill/>
              </a:ln>
              <a:effectLst/>
              <a:uLnTx/>
              <a:uFillTx/>
              <a:latin typeface="+mj-lt"/>
              <a:ea typeface="+mj-ea"/>
              <a:cs typeface="+mj-cs"/>
            </a:endParaRPr>
          </a:p>
        </p:txBody>
      </p:sp>
      <p:sp>
        <p:nvSpPr>
          <p:cNvPr id="6" name="Line 8"/>
          <p:cNvSpPr>
            <a:spLocks noChangeShapeType="1"/>
          </p:cNvSpPr>
          <p:nvPr/>
        </p:nvSpPr>
        <p:spPr bwMode="auto">
          <a:xfrm>
            <a:off x="264319" y="5235297"/>
            <a:ext cx="8615362" cy="0"/>
          </a:xfrm>
          <a:prstGeom prst="line">
            <a:avLst/>
          </a:prstGeom>
          <a:noFill/>
          <a:ln w="63500" cap="flat" cmpd="sng">
            <a:solidFill>
              <a:schemeClr val="bg1"/>
            </a:solidFill>
            <a:round/>
            <a:headEnd type="triangle"/>
            <a:tailEnd type="triangle" w="med" len="med"/>
          </a:ln>
          <a:effectLst/>
        </p:spPr>
        <p:txBody>
          <a:bodyPr/>
          <a:lstStyle/>
          <a:p>
            <a:endParaRPr lang="en-US"/>
          </a:p>
        </p:txBody>
      </p:sp>
      <p:sp>
        <p:nvSpPr>
          <p:cNvPr id="8" name="Text Box 10"/>
          <p:cNvSpPr txBox="1">
            <a:spLocks noChangeArrowheads="1"/>
          </p:cNvSpPr>
          <p:nvPr/>
        </p:nvSpPr>
        <p:spPr bwMode="auto">
          <a:xfrm>
            <a:off x="4136968" y="5595337"/>
            <a:ext cx="534121"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10" name="Text Box 12"/>
          <p:cNvSpPr txBox="1">
            <a:spLocks noChangeArrowheads="1"/>
          </p:cNvSpPr>
          <p:nvPr/>
        </p:nvSpPr>
        <p:spPr bwMode="auto">
          <a:xfrm>
            <a:off x="3265057" y="5595337"/>
            <a:ext cx="359394"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a:t>
            </a:r>
            <a:endParaRPr lang="en-GB" sz="1700" baseline="30000" dirty="0"/>
          </a:p>
        </p:txBody>
      </p:sp>
      <p:sp>
        <p:nvSpPr>
          <p:cNvPr id="12" name="Text Box 14"/>
          <p:cNvSpPr txBox="1">
            <a:spLocks noChangeArrowheads="1"/>
          </p:cNvSpPr>
          <p:nvPr/>
        </p:nvSpPr>
        <p:spPr bwMode="auto">
          <a:xfrm>
            <a:off x="8236555" y="5595337"/>
            <a:ext cx="42672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fm</a:t>
            </a:r>
            <a:endParaRPr lang="en-GB" sz="1700" baseline="30000" dirty="0"/>
          </a:p>
        </p:txBody>
      </p:sp>
      <p:sp>
        <p:nvSpPr>
          <p:cNvPr id="17" name="TextBox 16"/>
          <p:cNvSpPr txBox="1"/>
          <p:nvPr/>
        </p:nvSpPr>
        <p:spPr>
          <a:xfrm>
            <a:off x="2151694" y="5307305"/>
            <a:ext cx="734496"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18" name="TextBox 17"/>
          <p:cNvSpPr txBox="1"/>
          <p:nvPr/>
        </p:nvSpPr>
        <p:spPr>
          <a:xfrm>
            <a:off x="270616" y="5307305"/>
            <a:ext cx="734496"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sp>
        <p:nvSpPr>
          <p:cNvPr id="19" name="TextBox 18"/>
          <p:cNvSpPr txBox="1"/>
          <p:nvPr/>
        </p:nvSpPr>
        <p:spPr>
          <a:xfrm>
            <a:off x="8020150" y="5307305"/>
            <a:ext cx="859530" cy="369332"/>
          </a:xfrm>
          <a:prstGeom prst="rect">
            <a:avLst/>
          </a:prstGeom>
          <a:noFill/>
        </p:spPr>
        <p:txBody>
          <a:bodyPr wrap="none" rtlCol="0">
            <a:spAutoFit/>
          </a:bodyPr>
          <a:lstStyle/>
          <a:p>
            <a:pPr algn="ctr"/>
            <a:r>
              <a:rPr lang="en-US" dirty="0"/>
              <a:t>10</a:t>
            </a:r>
            <a:r>
              <a:rPr lang="en-US" baseline="30000" dirty="0"/>
              <a:t>-15</a:t>
            </a:r>
            <a:r>
              <a:rPr lang="en-US" dirty="0"/>
              <a:t> m</a:t>
            </a:r>
            <a:endParaRPr lang="de-CH" dirty="0"/>
          </a:p>
        </p:txBody>
      </p:sp>
      <p:sp>
        <p:nvSpPr>
          <p:cNvPr id="20" name="TextBox 19"/>
          <p:cNvSpPr txBox="1"/>
          <p:nvPr/>
        </p:nvSpPr>
        <p:spPr>
          <a:xfrm>
            <a:off x="1206246" y="5307305"/>
            <a:ext cx="734496"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nvGrpSpPr>
          <p:cNvPr id="2" name="Group 76"/>
          <p:cNvGrpSpPr/>
          <p:nvPr/>
        </p:nvGrpSpPr>
        <p:grpSpPr>
          <a:xfrm>
            <a:off x="6959487" y="5307305"/>
            <a:ext cx="859530" cy="641975"/>
            <a:chOff x="6959487" y="5307305"/>
            <a:chExt cx="859530" cy="641975"/>
          </a:xfrm>
        </p:grpSpPr>
        <p:sp>
          <p:nvSpPr>
            <p:cNvPr id="7" name="Text Box 9"/>
            <p:cNvSpPr txBox="1">
              <a:spLocks noChangeArrowheads="1"/>
            </p:cNvSpPr>
            <p:nvPr/>
          </p:nvSpPr>
          <p:spPr bwMode="auto">
            <a:xfrm>
              <a:off x="7152649" y="5595337"/>
              <a:ext cx="473206"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pm</a:t>
              </a:r>
              <a:endParaRPr lang="en-GB" sz="1700" baseline="30000" dirty="0"/>
            </a:p>
          </p:txBody>
        </p:sp>
        <p:sp>
          <p:nvSpPr>
            <p:cNvPr id="21" name="TextBox 20"/>
            <p:cNvSpPr txBox="1"/>
            <p:nvPr/>
          </p:nvSpPr>
          <p:spPr>
            <a:xfrm>
              <a:off x="6959487" y="5307305"/>
              <a:ext cx="859530" cy="369332"/>
            </a:xfrm>
            <a:prstGeom prst="rect">
              <a:avLst/>
            </a:prstGeom>
            <a:noFill/>
          </p:spPr>
          <p:txBody>
            <a:bodyPr wrap="none" rtlCol="0">
              <a:spAutoFit/>
            </a:bodyPr>
            <a:lstStyle/>
            <a:p>
              <a:pPr algn="ctr"/>
              <a:r>
                <a:rPr lang="en-US" dirty="0"/>
                <a:t>10</a:t>
              </a:r>
              <a:r>
                <a:rPr lang="en-US" baseline="30000" dirty="0"/>
                <a:t>-12</a:t>
              </a:r>
              <a:r>
                <a:rPr lang="en-US" dirty="0"/>
                <a:t> m</a:t>
              </a:r>
              <a:endParaRPr lang="de-CH" dirty="0"/>
            </a:p>
          </p:txBody>
        </p:sp>
      </p:grpSp>
      <p:grpSp>
        <p:nvGrpSpPr>
          <p:cNvPr id="3" name="Group 74"/>
          <p:cNvGrpSpPr/>
          <p:nvPr/>
        </p:nvGrpSpPr>
        <p:grpSpPr>
          <a:xfrm>
            <a:off x="5977370" y="5307305"/>
            <a:ext cx="780983" cy="641975"/>
            <a:chOff x="5977370" y="5307305"/>
            <a:chExt cx="780983" cy="641975"/>
          </a:xfrm>
        </p:grpSpPr>
        <p:sp>
          <p:nvSpPr>
            <p:cNvPr id="11" name="Text Box 13"/>
            <p:cNvSpPr txBox="1">
              <a:spLocks noChangeArrowheads="1"/>
            </p:cNvSpPr>
            <p:nvPr/>
          </p:nvSpPr>
          <p:spPr bwMode="auto">
            <a:xfrm>
              <a:off x="6128052" y="5595337"/>
              <a:ext cx="479619" cy="353943"/>
            </a:xfrm>
            <a:prstGeom prst="rect">
              <a:avLst/>
            </a:prstGeom>
            <a:noFill/>
            <a:ln w="9525">
              <a:noFill/>
              <a:miter lim="800000"/>
              <a:headEnd/>
              <a:tailEnd/>
            </a:ln>
            <a:effectLst/>
          </p:spPr>
          <p:txBody>
            <a:bodyPr wrap="none">
              <a:spAutoFit/>
            </a:bodyPr>
            <a:lstStyle/>
            <a:p>
              <a:pPr algn="ctr"/>
              <a:r>
                <a:rPr lang="de-CH" sz="1700" dirty="0"/>
                <a:t>nm</a:t>
              </a:r>
              <a:endParaRPr lang="en-GB" sz="1700" baseline="30000" dirty="0"/>
            </a:p>
          </p:txBody>
        </p:sp>
        <p:sp>
          <p:nvSpPr>
            <p:cNvPr id="23" name="TextBox 22"/>
            <p:cNvSpPr txBox="1"/>
            <p:nvPr/>
          </p:nvSpPr>
          <p:spPr>
            <a:xfrm>
              <a:off x="5977370" y="5307305"/>
              <a:ext cx="780983"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grpSp>
      <p:sp>
        <p:nvSpPr>
          <p:cNvPr id="26" name="Text Box 10"/>
          <p:cNvSpPr txBox="1">
            <a:spLocks noChangeArrowheads="1"/>
          </p:cNvSpPr>
          <p:nvPr/>
        </p:nvSpPr>
        <p:spPr bwMode="auto">
          <a:xfrm>
            <a:off x="1300823" y="5595337"/>
            <a:ext cx="54534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27" name="Text Box 11"/>
          <p:cNvSpPr txBox="1">
            <a:spLocks noChangeArrowheads="1"/>
          </p:cNvSpPr>
          <p:nvPr/>
        </p:nvSpPr>
        <p:spPr bwMode="auto">
          <a:xfrm>
            <a:off x="2289552" y="5595337"/>
            <a:ext cx="45878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k</a:t>
            </a:r>
            <a:r>
              <a:rPr lang="de-CH" sz="1700" dirty="0"/>
              <a:t>m</a:t>
            </a:r>
            <a:endParaRPr lang="en-GB" sz="1700" baseline="30000" dirty="0"/>
          </a:p>
        </p:txBody>
      </p:sp>
      <p:sp>
        <p:nvSpPr>
          <p:cNvPr id="28" name="Text Box 12"/>
          <p:cNvSpPr txBox="1">
            <a:spLocks noChangeArrowheads="1"/>
          </p:cNvSpPr>
          <p:nvPr/>
        </p:nvSpPr>
        <p:spPr bwMode="auto">
          <a:xfrm>
            <a:off x="389238" y="5595337"/>
            <a:ext cx="49725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Gm</a:t>
            </a:r>
            <a:endParaRPr lang="en-GB" sz="1700" baseline="30000" dirty="0"/>
          </a:p>
        </p:txBody>
      </p:sp>
      <p:grpSp>
        <p:nvGrpSpPr>
          <p:cNvPr id="13" name="Group 75"/>
          <p:cNvGrpSpPr/>
          <p:nvPr/>
        </p:nvGrpSpPr>
        <p:grpSpPr>
          <a:xfrm>
            <a:off x="4998159" y="5307305"/>
            <a:ext cx="780983" cy="641975"/>
            <a:chOff x="4998159" y="5307305"/>
            <a:chExt cx="780983" cy="641975"/>
          </a:xfrm>
        </p:grpSpPr>
        <p:sp>
          <p:nvSpPr>
            <p:cNvPr id="9" name="Text Box 11"/>
            <p:cNvSpPr txBox="1">
              <a:spLocks noChangeArrowheads="1"/>
            </p:cNvSpPr>
            <p:nvPr/>
          </p:nvSpPr>
          <p:spPr bwMode="auto">
            <a:xfrm>
              <a:off x="5146436" y="5595337"/>
              <a:ext cx="484428"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a:t>
              </a:r>
              <a:r>
                <a:rPr lang="de-CH" sz="1700" dirty="0"/>
                <a:t>m</a:t>
              </a:r>
              <a:endParaRPr lang="en-GB" sz="1700" baseline="30000" dirty="0"/>
            </a:p>
          </p:txBody>
        </p:sp>
        <p:sp>
          <p:nvSpPr>
            <p:cNvPr id="29" name="TextBox 28"/>
            <p:cNvSpPr txBox="1"/>
            <p:nvPr/>
          </p:nvSpPr>
          <p:spPr>
            <a:xfrm>
              <a:off x="4998159" y="5307305"/>
              <a:ext cx="780983"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sp>
        <p:nvSpPr>
          <p:cNvPr id="31" name="TextBox 30"/>
          <p:cNvSpPr txBox="1"/>
          <p:nvPr/>
        </p:nvSpPr>
        <p:spPr>
          <a:xfrm>
            <a:off x="4013537" y="5307305"/>
            <a:ext cx="780983"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32" name="TextBox 31"/>
          <p:cNvSpPr txBox="1"/>
          <p:nvPr/>
        </p:nvSpPr>
        <p:spPr>
          <a:xfrm>
            <a:off x="3077506" y="5307305"/>
            <a:ext cx="734496" cy="369332"/>
          </a:xfrm>
          <a:prstGeom prst="rect">
            <a:avLst/>
          </a:prstGeom>
          <a:noFill/>
        </p:spPr>
        <p:txBody>
          <a:bodyPr wrap="none" rtlCol="0">
            <a:spAutoFit/>
          </a:bodyPr>
          <a:lstStyle/>
          <a:p>
            <a:pPr algn="ctr"/>
            <a:r>
              <a:rPr lang="en-US" dirty="0"/>
              <a:t>10</a:t>
            </a:r>
            <a:r>
              <a:rPr lang="en-US" baseline="30000" dirty="0"/>
              <a:t>0</a:t>
            </a:r>
            <a:r>
              <a:rPr lang="en-US" dirty="0"/>
              <a:t> m</a:t>
            </a:r>
            <a:endParaRPr lang="de-CH" dirty="0"/>
          </a:p>
        </p:txBody>
      </p:sp>
      <p:sp>
        <p:nvSpPr>
          <p:cNvPr id="115" name="Rectangle 114"/>
          <p:cNvSpPr/>
          <p:nvPr/>
        </p:nvSpPr>
        <p:spPr>
          <a:xfrm>
            <a:off x="3112870" y="5359983"/>
            <a:ext cx="1656104" cy="630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Tree>
    <p:extLst>
      <p:ext uri="{BB962C8B-B14F-4D97-AF65-F5344CB8AC3E}">
        <p14:creationId xmlns:p14="http://schemas.microsoft.com/office/powerpoint/2010/main" val="21628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0208 -4.81481E-6 L 0.21389 -4.81481E-6 " pathEditMode="relative" rAng="0" ptsTypes="AA">
                                      <p:cBhvr>
                                        <p:cTn id="6" dur="500" fill="hold"/>
                                        <p:tgtEl>
                                          <p:spTgt spid="115"/>
                                        </p:tgtEl>
                                        <p:attrNameLst>
                                          <p:attrName>ppt_x</p:attrName>
                                          <p:attrName>ppt_y</p:attrName>
                                        </p:attrNameLst>
                                      </p:cBhvr>
                                      <p:rCtr x="108" y="0"/>
                                    </p:animMotion>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9" grpId="0"/>
      <p:bldP spid="1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6000" y="180000"/>
            <a:ext cx="8497589" cy="1200329"/>
          </a:xfrm>
        </p:spPr>
        <p:txBody>
          <a:bodyPr/>
          <a:lstStyle/>
          <a:p>
            <a:r>
              <a:rPr lang="en-US" dirty="0"/>
              <a:t>How is </a:t>
            </a:r>
            <a:r>
              <a:rPr lang="en-US" dirty="0" err="1"/>
              <a:t>nanomechanics</a:t>
            </a:r>
            <a:r>
              <a:rPr lang="en-US" dirty="0"/>
              <a:t> different than (macro)mechanics?</a:t>
            </a:r>
            <a:endParaRPr lang="de-CH" dirty="0"/>
          </a:p>
        </p:txBody>
      </p:sp>
      <p:sp>
        <p:nvSpPr>
          <p:cNvPr id="7" name="Content Placeholder 2"/>
          <p:cNvSpPr>
            <a:spLocks noGrp="1"/>
          </p:cNvSpPr>
          <p:nvPr>
            <p:ph idx="1"/>
          </p:nvPr>
        </p:nvSpPr>
        <p:spPr>
          <a:xfrm>
            <a:off x="396000" y="2552400"/>
            <a:ext cx="8497588" cy="5220000"/>
          </a:xfrm>
        </p:spPr>
        <p:txBody>
          <a:bodyPr>
            <a:normAutofit/>
          </a:bodyPr>
          <a:lstStyle/>
          <a:p>
            <a:r>
              <a:rPr lang="en-US" dirty="0"/>
              <a:t>Thermal fluctuations significantly affect the motion of </a:t>
            </a:r>
            <a:r>
              <a:rPr lang="en-US" sz="1800" dirty="0"/>
              <a:t>small</a:t>
            </a:r>
            <a:r>
              <a:rPr lang="en-US" dirty="0"/>
              <a:t> bodies</a:t>
            </a:r>
          </a:p>
          <a:p>
            <a:endParaRPr lang="en-US" dirty="0"/>
          </a:p>
          <a:p>
            <a:r>
              <a:rPr lang="en-US" dirty="0"/>
              <a:t>Quantum mechanical fluctuations affect the motion of even </a:t>
            </a:r>
            <a:r>
              <a:rPr lang="en-US" sz="1000" dirty="0"/>
              <a:t>smaller</a:t>
            </a:r>
            <a:r>
              <a:rPr lang="en-US" dirty="0"/>
              <a:t> bodies</a:t>
            </a:r>
          </a:p>
          <a:p>
            <a:endParaRPr lang="en-US" dirty="0"/>
          </a:p>
          <a:p>
            <a:endParaRPr lang="en-US" dirty="0"/>
          </a:p>
        </p:txBody>
      </p:sp>
    </p:spTree>
    <p:extLst>
      <p:ext uri="{BB962C8B-B14F-4D97-AF65-F5344CB8AC3E}">
        <p14:creationId xmlns:p14="http://schemas.microsoft.com/office/powerpoint/2010/main" val="1456726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Brownian motion</a:t>
            </a:r>
            <a:endParaRPr lang="de-CH" dirty="0">
              <a:solidFill>
                <a:schemeClr val="bg1"/>
              </a:solidFill>
            </a:endParaRPr>
          </a:p>
        </p:txBody>
      </p:sp>
      <p:sp>
        <p:nvSpPr>
          <p:cNvPr id="4" name="Slide Number Placeholder 3"/>
          <p:cNvSpPr>
            <a:spLocks noGrp="1"/>
          </p:cNvSpPr>
          <p:nvPr>
            <p:ph type="sldNum" sz="quarter" idx="12"/>
          </p:nvPr>
        </p:nvSpPr>
        <p:spPr/>
        <p:txBody>
          <a:bodyPr/>
          <a:lstStyle/>
          <a:p>
            <a:fld id="{9AEBEE21-12FB-43BD-A778-3E1220921173}" type="slidenum">
              <a:rPr lang="en-US" smtClean="0"/>
              <a:pPr/>
              <a:t>16</a:t>
            </a:fld>
            <a:endParaRPr lang="en-US"/>
          </a:p>
        </p:txBody>
      </p:sp>
      <p:sp>
        <p:nvSpPr>
          <p:cNvPr id="9" name="TextBox 8"/>
          <p:cNvSpPr txBox="1"/>
          <p:nvPr/>
        </p:nvSpPr>
        <p:spPr>
          <a:xfrm>
            <a:off x="2195371" y="5518973"/>
            <a:ext cx="5472973" cy="646331"/>
          </a:xfrm>
          <a:prstGeom prst="rect">
            <a:avLst/>
          </a:prstGeom>
          <a:noFill/>
        </p:spPr>
        <p:txBody>
          <a:bodyPr wrap="none" rtlCol="0">
            <a:spAutoFit/>
          </a:bodyPr>
          <a:lstStyle/>
          <a:p>
            <a:pPr algn="ctr"/>
            <a:r>
              <a:rPr lang="en-US" dirty="0"/>
              <a:t>Fat droplets suspended in milk through a 40x objective.  </a:t>
            </a:r>
          </a:p>
          <a:p>
            <a:pPr algn="ctr"/>
            <a:r>
              <a:rPr lang="en-US" dirty="0"/>
              <a:t>The droplets are 0.5 - 3.0 </a:t>
            </a:r>
            <a:r>
              <a:rPr lang="en-US" dirty="0">
                <a:latin typeface="Symbol" pitchFamily="18" charset="2"/>
              </a:rPr>
              <a:t>m</a:t>
            </a:r>
            <a:r>
              <a:rPr lang="en-US" dirty="0"/>
              <a:t>m in size.</a:t>
            </a:r>
            <a:endParaRPr lang="de-CH" dirty="0"/>
          </a:p>
        </p:txBody>
      </p:sp>
      <p:pic>
        <p:nvPicPr>
          <p:cNvPr id="6" name="Picture 2" descr="http://www.microscopy-uk.org.uk/dww/home/dwbrown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05125" y="1917604"/>
            <a:ext cx="3555107" cy="302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79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Thermal energy</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17</a:t>
            </a:fld>
            <a:endParaRPr lang="en-US">
              <a:solidFill>
                <a:srgbClr val="000000"/>
              </a:solidFill>
            </a:endParaRPr>
          </a:p>
        </p:txBody>
      </p:sp>
      <p:graphicFrame>
        <p:nvGraphicFramePr>
          <p:cNvPr id="4" name="Object 3"/>
          <p:cNvGraphicFramePr>
            <a:graphicFrameLocks noChangeAspect="1"/>
          </p:cNvGraphicFramePr>
          <p:nvPr/>
        </p:nvGraphicFramePr>
        <p:xfrm>
          <a:off x="2729706" y="2747169"/>
          <a:ext cx="3684588" cy="1363662"/>
        </p:xfrm>
        <a:graphic>
          <a:graphicData uri="http://schemas.openxmlformats.org/presentationml/2006/ole">
            <mc:AlternateContent xmlns:mc="http://schemas.openxmlformats.org/markup-compatibility/2006">
              <mc:Choice xmlns:v="urn:schemas-microsoft-com:vml" Requires="v">
                <p:oleObj spid="_x0000_s3093" name="Equation" r:id="rId3" imgW="927000" imgH="342720" progId="Equation.3">
                  <p:embed/>
                </p:oleObj>
              </mc:Choice>
              <mc:Fallback>
                <p:oleObj name="Equation" r:id="rId3" imgW="927000" imgH="34272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706" y="2747169"/>
                        <a:ext cx="3684588" cy="1363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9"/>
          <p:cNvGrpSpPr/>
          <p:nvPr/>
        </p:nvGrpSpPr>
        <p:grpSpPr>
          <a:xfrm>
            <a:off x="2709317" y="1268760"/>
            <a:ext cx="1412438" cy="1771625"/>
            <a:chOff x="2709317" y="1441351"/>
            <a:chExt cx="1412438" cy="1771625"/>
          </a:xfrm>
        </p:grpSpPr>
        <p:sp>
          <p:nvSpPr>
            <p:cNvPr id="6" name="TextBox 5"/>
            <p:cNvSpPr txBox="1"/>
            <p:nvPr/>
          </p:nvSpPr>
          <p:spPr>
            <a:xfrm>
              <a:off x="2709317" y="1441351"/>
              <a:ext cx="1412438" cy="369332"/>
            </a:xfrm>
            <a:prstGeom prst="rect">
              <a:avLst/>
            </a:prstGeom>
            <a:noFill/>
          </p:spPr>
          <p:txBody>
            <a:bodyPr wrap="none" rtlCol="0">
              <a:spAutoFit/>
            </a:bodyPr>
            <a:lstStyle/>
            <a:p>
              <a:r>
                <a:rPr lang="en-US" dirty="0"/>
                <a:t>Particle mass</a:t>
              </a:r>
              <a:endParaRPr lang="de-CH" dirty="0"/>
            </a:p>
          </p:txBody>
        </p:sp>
        <p:cxnSp>
          <p:nvCxnSpPr>
            <p:cNvPr id="13" name="Straight Arrow Connector 12"/>
            <p:cNvCxnSpPr/>
            <p:nvPr/>
          </p:nvCxnSpPr>
          <p:spPr>
            <a:xfrm>
              <a:off x="3419872" y="1844824"/>
              <a:ext cx="0" cy="1368152"/>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9" name="Group 21"/>
          <p:cNvGrpSpPr/>
          <p:nvPr/>
        </p:nvGrpSpPr>
        <p:grpSpPr>
          <a:xfrm>
            <a:off x="4617400" y="1772816"/>
            <a:ext cx="2052357" cy="1267336"/>
            <a:chOff x="4617400" y="1945640"/>
            <a:chExt cx="2052357" cy="1267336"/>
          </a:xfrm>
        </p:grpSpPr>
        <p:sp>
          <p:nvSpPr>
            <p:cNvPr id="7" name="TextBox 6"/>
            <p:cNvSpPr txBox="1"/>
            <p:nvPr/>
          </p:nvSpPr>
          <p:spPr>
            <a:xfrm>
              <a:off x="4617400" y="1945640"/>
              <a:ext cx="2052357" cy="369332"/>
            </a:xfrm>
            <a:prstGeom prst="rect">
              <a:avLst/>
            </a:prstGeom>
            <a:noFill/>
          </p:spPr>
          <p:txBody>
            <a:bodyPr wrap="none" rtlCol="0">
              <a:spAutoFit/>
            </a:bodyPr>
            <a:lstStyle/>
            <a:p>
              <a:r>
                <a:rPr lang="en-US" dirty="0"/>
                <a:t>Boltzmann constant</a:t>
              </a:r>
              <a:endParaRPr lang="de-CH" dirty="0"/>
            </a:p>
          </p:txBody>
        </p:sp>
        <p:cxnSp>
          <p:nvCxnSpPr>
            <p:cNvPr id="15" name="Straight Arrow Connector 14"/>
            <p:cNvCxnSpPr/>
            <p:nvPr/>
          </p:nvCxnSpPr>
          <p:spPr>
            <a:xfrm>
              <a:off x="5652120" y="2348880"/>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0" name="Group 22"/>
          <p:cNvGrpSpPr/>
          <p:nvPr/>
        </p:nvGrpSpPr>
        <p:grpSpPr>
          <a:xfrm>
            <a:off x="5383138" y="3885664"/>
            <a:ext cx="1388585" cy="1775584"/>
            <a:chOff x="5383138" y="3717032"/>
            <a:chExt cx="1388585" cy="1775584"/>
          </a:xfrm>
        </p:grpSpPr>
        <p:sp>
          <p:nvSpPr>
            <p:cNvPr id="8" name="TextBox 7"/>
            <p:cNvSpPr txBox="1"/>
            <p:nvPr/>
          </p:nvSpPr>
          <p:spPr>
            <a:xfrm>
              <a:off x="5383138" y="5123284"/>
              <a:ext cx="1388585" cy="369332"/>
            </a:xfrm>
            <a:prstGeom prst="rect">
              <a:avLst/>
            </a:prstGeom>
            <a:noFill/>
          </p:spPr>
          <p:txBody>
            <a:bodyPr wrap="none" rtlCol="0">
              <a:spAutoFit/>
            </a:bodyPr>
            <a:lstStyle/>
            <a:p>
              <a:r>
                <a:rPr lang="en-US" dirty="0"/>
                <a:t>Temperature</a:t>
              </a:r>
              <a:endParaRPr lang="de-CH" dirty="0"/>
            </a:p>
          </p:txBody>
        </p:sp>
        <p:cxnSp>
          <p:nvCxnSpPr>
            <p:cNvPr id="17" name="Straight Arrow Connector 16"/>
            <p:cNvCxnSpPr/>
            <p:nvPr/>
          </p:nvCxnSpPr>
          <p:spPr>
            <a:xfrm flipV="1">
              <a:off x="6074643" y="3717032"/>
              <a:ext cx="0" cy="1368152"/>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 name="Group 20"/>
          <p:cNvGrpSpPr/>
          <p:nvPr/>
        </p:nvGrpSpPr>
        <p:grpSpPr>
          <a:xfrm>
            <a:off x="2968774" y="4111213"/>
            <a:ext cx="2195986" cy="1262003"/>
            <a:chOff x="2968774" y="4005064"/>
            <a:chExt cx="2195986" cy="1262003"/>
          </a:xfrm>
        </p:grpSpPr>
        <p:cxnSp>
          <p:nvCxnSpPr>
            <p:cNvPr id="18" name="Straight Arrow Connector 17"/>
            <p:cNvCxnSpPr/>
            <p:nvPr/>
          </p:nvCxnSpPr>
          <p:spPr>
            <a:xfrm flipV="1">
              <a:off x="4067944" y="4005064"/>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68774" y="4897735"/>
              <a:ext cx="2195986" cy="369332"/>
            </a:xfrm>
            <a:prstGeom prst="rect">
              <a:avLst/>
            </a:prstGeom>
            <a:noFill/>
          </p:spPr>
          <p:txBody>
            <a:bodyPr wrap="none" rtlCol="0">
              <a:spAutoFit/>
            </a:bodyPr>
            <a:lstStyle/>
            <a:p>
              <a:r>
                <a:rPr lang="en-US" dirty="0"/>
                <a:t>Mean square velocity</a:t>
              </a:r>
              <a:endParaRPr lang="de-CH" dirty="0"/>
            </a:p>
          </p:txBody>
        </p:sp>
      </p:grpSp>
    </p:spTree>
    <p:extLst>
      <p:ext uri="{BB962C8B-B14F-4D97-AF65-F5344CB8AC3E}">
        <p14:creationId xmlns:p14="http://schemas.microsoft.com/office/powerpoint/2010/main" val="990398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Brownian motion</a:t>
            </a:r>
            <a:endParaRPr lang="de-CH" dirty="0">
              <a:solidFill>
                <a:schemeClr val="tx1"/>
              </a:solidFill>
            </a:endParaRPr>
          </a:p>
        </p:txBody>
      </p:sp>
      <p:graphicFrame>
        <p:nvGraphicFramePr>
          <p:cNvPr id="4" name="Object 3"/>
          <p:cNvGraphicFramePr>
            <a:graphicFrameLocks noChangeAspect="1"/>
          </p:cNvGraphicFramePr>
          <p:nvPr/>
        </p:nvGraphicFramePr>
        <p:xfrm>
          <a:off x="2982119" y="2646363"/>
          <a:ext cx="3179763" cy="1565275"/>
        </p:xfrm>
        <a:graphic>
          <a:graphicData uri="http://schemas.openxmlformats.org/presentationml/2006/ole">
            <mc:AlternateContent xmlns:mc="http://schemas.openxmlformats.org/markup-compatibility/2006">
              <mc:Choice xmlns:v="urn:schemas-microsoft-com:vml" Requires="v">
                <p:oleObj spid="_x0000_s2070" name="Equation" r:id="rId3" imgW="799920" imgH="393480" progId="Equation.3">
                  <p:embed/>
                </p:oleObj>
              </mc:Choice>
              <mc:Fallback>
                <p:oleObj name="Equation" r:id="rId3" imgW="799920" imgH="3934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2119" y="2646363"/>
                        <a:ext cx="3179763"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21"/>
          <p:cNvGrpSpPr/>
          <p:nvPr/>
        </p:nvGrpSpPr>
        <p:grpSpPr>
          <a:xfrm>
            <a:off x="2843888" y="4077072"/>
            <a:ext cx="2232168" cy="1161340"/>
            <a:chOff x="2843888" y="4077072"/>
            <a:chExt cx="2232168" cy="1161340"/>
          </a:xfrm>
        </p:grpSpPr>
        <p:sp>
          <p:nvSpPr>
            <p:cNvPr id="10" name="TextBox 9"/>
            <p:cNvSpPr txBox="1"/>
            <p:nvPr/>
          </p:nvSpPr>
          <p:spPr>
            <a:xfrm>
              <a:off x="2843888" y="4869080"/>
              <a:ext cx="2079095" cy="369332"/>
            </a:xfrm>
            <a:prstGeom prst="rect">
              <a:avLst/>
            </a:prstGeom>
            <a:noFill/>
          </p:spPr>
          <p:txBody>
            <a:bodyPr wrap="none" rtlCol="0">
              <a:spAutoFit/>
            </a:bodyPr>
            <a:lstStyle/>
            <a:p>
              <a:r>
                <a:rPr lang="en-US" dirty="0"/>
                <a:t>Viscosity of medium</a:t>
              </a:r>
              <a:endParaRPr lang="de-CH" dirty="0"/>
            </a:p>
          </p:txBody>
        </p:sp>
        <p:cxnSp>
          <p:nvCxnSpPr>
            <p:cNvPr id="12" name="Straight Arrow Connector 11"/>
            <p:cNvCxnSpPr/>
            <p:nvPr/>
          </p:nvCxnSpPr>
          <p:spPr>
            <a:xfrm flipV="1">
              <a:off x="4356056" y="4077072"/>
              <a:ext cx="720000" cy="72000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6" name="Group 20"/>
          <p:cNvGrpSpPr/>
          <p:nvPr/>
        </p:nvGrpSpPr>
        <p:grpSpPr>
          <a:xfrm>
            <a:off x="1422698" y="1266309"/>
            <a:ext cx="4136966" cy="1658635"/>
            <a:chOff x="1422698" y="1266309"/>
            <a:chExt cx="4136966" cy="1658635"/>
          </a:xfrm>
        </p:grpSpPr>
        <p:sp>
          <p:nvSpPr>
            <p:cNvPr id="11" name="TextBox 10"/>
            <p:cNvSpPr txBox="1"/>
            <p:nvPr/>
          </p:nvSpPr>
          <p:spPr>
            <a:xfrm>
              <a:off x="1422698" y="1266309"/>
              <a:ext cx="4136966" cy="646331"/>
            </a:xfrm>
            <a:prstGeom prst="rect">
              <a:avLst/>
            </a:prstGeom>
            <a:noFill/>
          </p:spPr>
          <p:txBody>
            <a:bodyPr wrap="none" rtlCol="0">
              <a:spAutoFit/>
            </a:bodyPr>
            <a:lstStyle/>
            <a:p>
              <a:pPr algn="ctr"/>
              <a:r>
                <a:rPr lang="en-US" dirty="0"/>
                <a:t>Mean square displacement</a:t>
              </a:r>
              <a:endParaRPr lang="de-CH" dirty="0"/>
            </a:p>
            <a:p>
              <a:pPr algn="ctr"/>
              <a:r>
                <a:rPr lang="en-US" dirty="0"/>
                <a:t>(a measure of the size of the fluctuations)</a:t>
              </a:r>
              <a:endParaRPr lang="de-CH" dirty="0"/>
            </a:p>
          </p:txBody>
        </p:sp>
        <p:cxnSp>
          <p:nvCxnSpPr>
            <p:cNvPr id="13" name="Straight Arrow Connector 12"/>
            <p:cNvCxnSpPr/>
            <p:nvPr/>
          </p:nvCxnSpPr>
          <p:spPr>
            <a:xfrm>
              <a:off x="3491880" y="2060848"/>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8" name="Group 22"/>
          <p:cNvGrpSpPr/>
          <p:nvPr/>
        </p:nvGrpSpPr>
        <p:grpSpPr>
          <a:xfrm>
            <a:off x="5652120" y="3933056"/>
            <a:ext cx="1872208" cy="1161340"/>
            <a:chOff x="5652120" y="3933056"/>
            <a:chExt cx="1872208" cy="1161340"/>
          </a:xfrm>
        </p:grpSpPr>
        <p:sp>
          <p:nvSpPr>
            <p:cNvPr id="9" name="TextBox 8"/>
            <p:cNvSpPr txBox="1"/>
            <p:nvPr/>
          </p:nvSpPr>
          <p:spPr>
            <a:xfrm>
              <a:off x="6014043" y="4725064"/>
              <a:ext cx="1510285" cy="369332"/>
            </a:xfrm>
            <a:prstGeom prst="rect">
              <a:avLst/>
            </a:prstGeom>
            <a:noFill/>
          </p:spPr>
          <p:txBody>
            <a:bodyPr wrap="none" rtlCol="0">
              <a:spAutoFit/>
            </a:bodyPr>
            <a:lstStyle/>
            <a:p>
              <a:r>
                <a:rPr lang="en-US" dirty="0"/>
                <a:t>Particle radius</a:t>
              </a:r>
              <a:endParaRPr lang="de-CH" dirty="0"/>
            </a:p>
          </p:txBody>
        </p:sp>
        <p:cxnSp>
          <p:nvCxnSpPr>
            <p:cNvPr id="18" name="Straight Arrow Connector 17"/>
            <p:cNvCxnSpPr/>
            <p:nvPr/>
          </p:nvCxnSpPr>
          <p:spPr>
            <a:xfrm flipH="1" flipV="1">
              <a:off x="5652120" y="3933056"/>
              <a:ext cx="720000" cy="72000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4" name="Group 23"/>
          <p:cNvGrpSpPr/>
          <p:nvPr/>
        </p:nvGrpSpPr>
        <p:grpSpPr>
          <a:xfrm>
            <a:off x="6228184" y="3241551"/>
            <a:ext cx="2542701" cy="369332"/>
            <a:chOff x="6228184" y="3241551"/>
            <a:chExt cx="2542701" cy="369332"/>
          </a:xfrm>
        </p:grpSpPr>
        <p:sp>
          <p:nvSpPr>
            <p:cNvPr id="7" name="TextBox 6"/>
            <p:cNvSpPr txBox="1"/>
            <p:nvPr/>
          </p:nvSpPr>
          <p:spPr>
            <a:xfrm>
              <a:off x="7380312" y="3241551"/>
              <a:ext cx="1390573" cy="369332"/>
            </a:xfrm>
            <a:prstGeom prst="rect">
              <a:avLst/>
            </a:prstGeom>
            <a:noFill/>
          </p:spPr>
          <p:txBody>
            <a:bodyPr wrap="none" rtlCol="0">
              <a:spAutoFit/>
            </a:bodyPr>
            <a:lstStyle/>
            <a:p>
              <a:r>
                <a:rPr lang="en-US" dirty="0"/>
                <a:t>Elapsed time</a:t>
              </a:r>
              <a:endParaRPr lang="de-CH" dirty="0"/>
            </a:p>
          </p:txBody>
        </p:sp>
        <p:cxnSp>
          <p:nvCxnSpPr>
            <p:cNvPr id="19" name="Straight Arrow Connector 18"/>
            <p:cNvCxnSpPr/>
            <p:nvPr/>
          </p:nvCxnSpPr>
          <p:spPr>
            <a:xfrm flipH="1">
              <a:off x="6228184" y="3429000"/>
              <a:ext cx="1152128" cy="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598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9"/>
            <a:ext cx="8229600" cy="646331"/>
          </a:xfrm>
        </p:spPr>
        <p:txBody>
          <a:bodyPr/>
          <a:lstStyle/>
          <a:p>
            <a:pPr algn="ctr"/>
            <a:r>
              <a:rPr lang="en-US" dirty="0"/>
              <a:t>Cantilever</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19</a:t>
            </a:fld>
            <a:endParaRPr lang="en-US">
              <a:solidFill>
                <a:srgbClr val="000000"/>
              </a:solidFill>
            </a:endParaRPr>
          </a:p>
        </p:txBody>
      </p:sp>
      <p:grpSp>
        <p:nvGrpSpPr>
          <p:cNvPr id="4" name="Group 24"/>
          <p:cNvGrpSpPr/>
          <p:nvPr/>
        </p:nvGrpSpPr>
        <p:grpSpPr>
          <a:xfrm>
            <a:off x="1894889" y="1321296"/>
            <a:ext cx="5354222" cy="2971800"/>
            <a:chOff x="1907704" y="692696"/>
            <a:chExt cx="5354222" cy="2971800"/>
          </a:xfrm>
        </p:grpSpPr>
        <p:pic>
          <p:nvPicPr>
            <p:cNvPr id="17" name="Picture 16" descr="C:\Users\poggio\martino\Basel\Drawings\He3Probe\He3ProbeV4\cantileverChip.JPG"/>
            <p:cNvPicPr>
              <a:picLocks noChangeAspect="1" noChangeArrowheads="1"/>
            </p:cNvPicPr>
            <p:nvPr/>
          </p:nvPicPr>
          <p:blipFill>
            <a:blip r:embed="rId3" cstate="print"/>
            <a:srcRect t="8333" b="10417"/>
            <a:stretch>
              <a:fillRect/>
            </a:stretch>
          </p:blipFill>
          <p:spPr bwMode="auto">
            <a:xfrm>
              <a:off x="1907704" y="692696"/>
              <a:ext cx="5354222" cy="2971800"/>
            </a:xfrm>
            <a:prstGeom prst="rect">
              <a:avLst/>
            </a:prstGeom>
            <a:noFill/>
          </p:spPr>
        </p:pic>
        <p:sp>
          <p:nvSpPr>
            <p:cNvPr id="20" name="Line 6"/>
            <p:cNvSpPr>
              <a:spLocks noChangeShapeType="1"/>
            </p:cNvSpPr>
            <p:nvPr/>
          </p:nvSpPr>
          <p:spPr bwMode="auto">
            <a:xfrm>
              <a:off x="2667000" y="2057400"/>
              <a:ext cx="0" cy="785812"/>
            </a:xfrm>
            <a:prstGeom prst="line">
              <a:avLst/>
            </a:prstGeom>
            <a:noFill/>
            <a:ln w="381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1" name="Text Box 7"/>
            <p:cNvSpPr txBox="1">
              <a:spLocks noChangeArrowheads="1"/>
            </p:cNvSpPr>
            <p:nvPr/>
          </p:nvSpPr>
          <p:spPr bwMode="auto">
            <a:xfrm>
              <a:off x="2133600" y="2209800"/>
              <a:ext cx="504825" cy="366713"/>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dirty="0">
                  <a:solidFill>
                    <a:srgbClr val="000000"/>
                  </a:solidFill>
                  <a:latin typeface="Times New Roman" pitchFamily="18" charset="0"/>
                  <a:ea typeface="MS PGothic" pitchFamily="34" charset="-128"/>
                </a:rPr>
                <a:t>x</a:t>
              </a:r>
            </a:p>
          </p:txBody>
        </p:sp>
        <p:sp>
          <p:nvSpPr>
            <p:cNvPr id="22" name="Line 13"/>
            <p:cNvSpPr>
              <a:spLocks noChangeShapeType="1"/>
            </p:cNvSpPr>
            <p:nvPr/>
          </p:nvSpPr>
          <p:spPr bwMode="auto">
            <a:xfrm>
              <a:off x="2667000" y="914400"/>
              <a:ext cx="0" cy="914400"/>
            </a:xfrm>
            <a:prstGeom prst="line">
              <a:avLst/>
            </a:prstGeom>
            <a:noFill/>
            <a:ln w="762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3" name="Text Box 14"/>
            <p:cNvSpPr txBox="1">
              <a:spLocks noChangeArrowheads="1"/>
            </p:cNvSpPr>
            <p:nvPr/>
          </p:nvSpPr>
          <p:spPr bwMode="auto">
            <a:xfrm>
              <a:off x="2133600" y="838200"/>
              <a:ext cx="525462" cy="457200"/>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sz="2400" dirty="0">
                  <a:solidFill>
                    <a:srgbClr val="000000"/>
                  </a:solidFill>
                  <a:latin typeface="Times New Roman" pitchFamily="18" charset="0"/>
                  <a:ea typeface="MS PGothic" pitchFamily="34" charset="-128"/>
                </a:rPr>
                <a:t>F</a:t>
              </a:r>
            </a:p>
          </p:txBody>
        </p:sp>
      </p:grpSp>
      <p:grpSp>
        <p:nvGrpSpPr>
          <p:cNvPr id="5" name="Group 33"/>
          <p:cNvGrpSpPr/>
          <p:nvPr/>
        </p:nvGrpSpPr>
        <p:grpSpPr>
          <a:xfrm>
            <a:off x="2608814" y="4029760"/>
            <a:ext cx="4503186" cy="2136090"/>
            <a:chOff x="2608814" y="4029760"/>
            <a:chExt cx="4503186" cy="2136090"/>
          </a:xfrm>
        </p:grpSpPr>
        <p:grpSp>
          <p:nvGrpSpPr>
            <p:cNvPr id="6" name="Group 28"/>
            <p:cNvGrpSpPr/>
            <p:nvPr/>
          </p:nvGrpSpPr>
          <p:grpSpPr>
            <a:xfrm>
              <a:off x="2608814" y="4029760"/>
              <a:ext cx="2232168" cy="1161340"/>
              <a:chOff x="2843888" y="4077072"/>
              <a:chExt cx="2232168" cy="1161340"/>
            </a:xfrm>
          </p:grpSpPr>
          <p:sp>
            <p:nvSpPr>
              <p:cNvPr id="30" name="TextBox 29"/>
              <p:cNvSpPr txBox="1"/>
              <p:nvPr/>
            </p:nvSpPr>
            <p:spPr>
              <a:xfrm>
                <a:off x="2843888" y="4869080"/>
                <a:ext cx="1637179" cy="369332"/>
              </a:xfrm>
              <a:prstGeom prst="rect">
                <a:avLst/>
              </a:prstGeom>
              <a:noFill/>
            </p:spPr>
            <p:txBody>
              <a:bodyPr wrap="none" rtlCol="0">
                <a:spAutoFit/>
              </a:bodyPr>
              <a:lstStyle/>
              <a:p>
                <a:r>
                  <a:rPr lang="en-US" dirty="0"/>
                  <a:t>Spring constant</a:t>
                </a:r>
                <a:endParaRPr lang="de-CH" dirty="0"/>
              </a:p>
            </p:txBody>
          </p:sp>
          <p:cxnSp>
            <p:nvCxnSpPr>
              <p:cNvPr id="31" name="Straight Arrow Connector 30"/>
              <p:cNvCxnSpPr/>
              <p:nvPr/>
            </p:nvCxnSpPr>
            <p:spPr>
              <a:xfrm flipV="1">
                <a:off x="4356056" y="4077072"/>
                <a:ext cx="720000" cy="72000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aphicFrame>
          <p:nvGraphicFramePr>
            <p:cNvPr id="39942" name="Object 6"/>
            <p:cNvGraphicFramePr>
              <a:graphicFrameLocks noChangeAspect="1"/>
            </p:cNvGraphicFramePr>
            <p:nvPr/>
          </p:nvGraphicFramePr>
          <p:xfrm>
            <a:off x="5245100" y="4691063"/>
            <a:ext cx="1866900" cy="1474787"/>
          </p:xfrm>
          <a:graphic>
            <a:graphicData uri="http://schemas.openxmlformats.org/presentationml/2006/ole">
              <mc:AlternateContent xmlns:mc="http://schemas.openxmlformats.org/markup-compatibility/2006">
                <mc:Choice xmlns:v="urn:schemas-microsoft-com:vml" Requires="v">
                  <p:oleObj spid="_x0000_s4136" name="Equation" r:id="rId4" imgW="482400" imgH="380880" progId="Equation.3">
                    <p:embed/>
                  </p:oleObj>
                </mc:Choice>
                <mc:Fallback>
                  <p:oleObj name="Equation" r:id="rId4" imgW="482400" imgH="380880" progId="Equation.3">
                    <p:embed/>
                    <p:pic>
                      <p:nvPicPr>
                        <p:cNvPr id="3994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100" y="4691063"/>
                          <a:ext cx="1866900" cy="1474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9943" name="Object 7"/>
          <p:cNvGraphicFramePr>
            <a:graphicFrameLocks noChangeAspect="1"/>
          </p:cNvGraphicFramePr>
          <p:nvPr/>
        </p:nvGraphicFramePr>
        <p:xfrm>
          <a:off x="3810794" y="3429000"/>
          <a:ext cx="1522413" cy="639762"/>
        </p:xfrm>
        <a:graphic>
          <a:graphicData uri="http://schemas.openxmlformats.org/presentationml/2006/ole">
            <mc:AlternateContent xmlns:mc="http://schemas.openxmlformats.org/markup-compatibility/2006">
              <mc:Choice xmlns:v="urn:schemas-microsoft-com:vml" Requires="v">
                <p:oleObj spid="_x0000_s4137" name="Equation" r:id="rId6" imgW="393480" imgH="164880" progId="Equation.3">
                  <p:embed/>
                </p:oleObj>
              </mc:Choice>
              <mc:Fallback>
                <p:oleObj name="Equation" r:id="rId6" imgW="393480" imgH="164880" progId="Equation.3">
                  <p:embed/>
                  <p:pic>
                    <p:nvPicPr>
                      <p:cNvPr id="39943"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794" y="3429000"/>
                        <a:ext cx="1522413" cy="63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3482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Logistics and Introduction</a:t>
            </a:r>
          </a:p>
        </p:txBody>
      </p:sp>
      <p:sp>
        <p:nvSpPr>
          <p:cNvPr id="3" name="Content Placeholder 2"/>
          <p:cNvSpPr>
            <a:spLocks noGrp="1"/>
          </p:cNvSpPr>
          <p:nvPr>
            <p:ph idx="1"/>
          </p:nvPr>
        </p:nvSpPr>
        <p:spPr/>
        <p:txBody>
          <a:bodyPr/>
          <a:lstStyle/>
          <a:p>
            <a:r>
              <a:rPr lang="en-US" dirty="0"/>
              <a:t>Course outline</a:t>
            </a:r>
          </a:p>
          <a:p>
            <a:r>
              <a:rPr lang="en-US" dirty="0"/>
              <a:t>Expectations</a:t>
            </a:r>
          </a:p>
          <a:p>
            <a:r>
              <a:rPr lang="en-US" dirty="0"/>
              <a:t>What is </a:t>
            </a:r>
            <a:r>
              <a:rPr lang="en-US" dirty="0" err="1"/>
              <a:t>nanomechanics</a:t>
            </a:r>
            <a:r>
              <a:rPr lang="en-US" dirty="0"/>
              <a:t>?</a:t>
            </a:r>
          </a:p>
          <a:p>
            <a:r>
              <a:rPr lang="en-US" dirty="0"/>
              <a:t>Why study </a:t>
            </a:r>
            <a:r>
              <a:rPr lang="en-US" dirty="0" err="1"/>
              <a:t>nanomechanics</a:t>
            </a:r>
            <a:r>
              <a:rPr lang="en-US" dirty="0"/>
              <a:t>?</a:t>
            </a:r>
          </a:p>
        </p:txBody>
      </p:sp>
      <p:sp>
        <p:nvSpPr>
          <p:cNvPr id="4" name="Slide Number Placeholder 3"/>
          <p:cNvSpPr>
            <a:spLocks noGrp="1"/>
          </p:cNvSpPr>
          <p:nvPr>
            <p:ph type="sldNum" sz="quarter" idx="12"/>
          </p:nvPr>
        </p:nvSpPr>
        <p:spPr/>
        <p:txBody>
          <a:bodyPr/>
          <a:lstStyle/>
          <a:p>
            <a:fld id="{9AEBEE21-12FB-43BD-A778-3E1220921173}" type="slidenum">
              <a:rPr lang="en-US" smtClean="0"/>
              <a:pPr/>
              <a:t>2</a:t>
            </a:fld>
            <a:endParaRPr lang="en-US"/>
          </a:p>
        </p:txBody>
      </p:sp>
    </p:spTree>
    <p:extLst>
      <p:ext uri="{BB962C8B-B14F-4D97-AF65-F5344CB8AC3E}">
        <p14:creationId xmlns:p14="http://schemas.microsoft.com/office/powerpoint/2010/main" val="29808401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6331"/>
          </a:xfrm>
        </p:spPr>
        <p:txBody>
          <a:bodyPr/>
          <a:lstStyle/>
          <a:p>
            <a:pPr algn="ctr"/>
            <a:r>
              <a:rPr lang="en-US" dirty="0"/>
              <a:t>Cantilever</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20</a:t>
            </a:fld>
            <a:endParaRPr lang="en-US">
              <a:solidFill>
                <a:srgbClr val="000000"/>
              </a:solidFill>
            </a:endParaRPr>
          </a:p>
        </p:txBody>
      </p:sp>
      <p:grpSp>
        <p:nvGrpSpPr>
          <p:cNvPr id="4" name="Group 31"/>
          <p:cNvGrpSpPr/>
          <p:nvPr/>
        </p:nvGrpSpPr>
        <p:grpSpPr>
          <a:xfrm>
            <a:off x="1894889" y="1321296"/>
            <a:ext cx="5354222" cy="2971800"/>
            <a:chOff x="1894889" y="1321296"/>
            <a:chExt cx="5354222" cy="2971800"/>
          </a:xfrm>
        </p:grpSpPr>
        <p:grpSp>
          <p:nvGrpSpPr>
            <p:cNvPr id="5" name="Group 24"/>
            <p:cNvGrpSpPr/>
            <p:nvPr/>
          </p:nvGrpSpPr>
          <p:grpSpPr>
            <a:xfrm>
              <a:off x="1894889" y="1321296"/>
              <a:ext cx="5354222" cy="2971800"/>
              <a:chOff x="1907704" y="692696"/>
              <a:chExt cx="5354222" cy="2971800"/>
            </a:xfrm>
          </p:grpSpPr>
          <p:pic>
            <p:nvPicPr>
              <p:cNvPr id="17" name="Picture 16" descr="C:\Users\poggio\martino\Basel\Drawings\He3Probe\He3ProbeV4\cantileverChip.JPG"/>
              <p:cNvPicPr>
                <a:picLocks noChangeAspect="1" noChangeArrowheads="1"/>
              </p:cNvPicPr>
              <p:nvPr/>
            </p:nvPicPr>
            <p:blipFill>
              <a:blip r:embed="rId4" cstate="print"/>
              <a:srcRect t="8333" b="10417"/>
              <a:stretch>
                <a:fillRect/>
              </a:stretch>
            </p:blipFill>
            <p:spPr bwMode="auto">
              <a:xfrm>
                <a:off x="1907704" y="692696"/>
                <a:ext cx="5354222" cy="2971800"/>
              </a:xfrm>
              <a:prstGeom prst="rect">
                <a:avLst/>
              </a:prstGeom>
              <a:noFill/>
            </p:spPr>
          </p:pic>
          <p:sp>
            <p:nvSpPr>
              <p:cNvPr id="20" name="Line 6"/>
              <p:cNvSpPr>
                <a:spLocks noChangeShapeType="1"/>
              </p:cNvSpPr>
              <p:nvPr/>
            </p:nvSpPr>
            <p:spPr bwMode="auto">
              <a:xfrm>
                <a:off x="2667000" y="2057400"/>
                <a:ext cx="0" cy="785812"/>
              </a:xfrm>
              <a:prstGeom prst="line">
                <a:avLst/>
              </a:prstGeom>
              <a:noFill/>
              <a:ln w="381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1" name="Text Box 7"/>
              <p:cNvSpPr txBox="1">
                <a:spLocks noChangeArrowheads="1"/>
              </p:cNvSpPr>
              <p:nvPr/>
            </p:nvSpPr>
            <p:spPr bwMode="auto">
              <a:xfrm>
                <a:off x="2133600" y="2209800"/>
                <a:ext cx="504825" cy="366713"/>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dirty="0">
                    <a:solidFill>
                      <a:srgbClr val="000000"/>
                    </a:solidFill>
                    <a:latin typeface="Times New Roman" pitchFamily="18" charset="0"/>
                    <a:ea typeface="MS PGothic" pitchFamily="34" charset="-128"/>
                  </a:rPr>
                  <a:t>x</a:t>
                </a:r>
              </a:p>
            </p:txBody>
          </p:sp>
          <p:sp>
            <p:nvSpPr>
              <p:cNvPr id="22" name="Line 13"/>
              <p:cNvSpPr>
                <a:spLocks noChangeShapeType="1"/>
              </p:cNvSpPr>
              <p:nvPr/>
            </p:nvSpPr>
            <p:spPr bwMode="auto">
              <a:xfrm>
                <a:off x="2667000" y="914400"/>
                <a:ext cx="0" cy="914400"/>
              </a:xfrm>
              <a:prstGeom prst="line">
                <a:avLst/>
              </a:prstGeom>
              <a:noFill/>
              <a:ln w="762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3" name="Text Box 14"/>
              <p:cNvSpPr txBox="1">
                <a:spLocks noChangeArrowheads="1"/>
              </p:cNvSpPr>
              <p:nvPr/>
            </p:nvSpPr>
            <p:spPr bwMode="auto">
              <a:xfrm>
                <a:off x="2133600" y="838200"/>
                <a:ext cx="525462" cy="457200"/>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sz="2400" dirty="0">
                    <a:solidFill>
                      <a:srgbClr val="000000"/>
                    </a:solidFill>
                    <a:latin typeface="Times New Roman" pitchFamily="18" charset="0"/>
                    <a:ea typeface="MS PGothic" pitchFamily="34" charset="-128"/>
                  </a:rPr>
                  <a:t>F</a:t>
                </a:r>
              </a:p>
            </p:txBody>
          </p:sp>
        </p:grpSp>
        <p:graphicFrame>
          <p:nvGraphicFramePr>
            <p:cNvPr id="39943" name="Object 7"/>
            <p:cNvGraphicFramePr>
              <a:graphicFrameLocks noChangeAspect="1"/>
            </p:cNvGraphicFramePr>
            <p:nvPr/>
          </p:nvGraphicFramePr>
          <p:xfrm>
            <a:off x="3810794" y="3429000"/>
            <a:ext cx="1522413" cy="639762"/>
          </p:xfrm>
          <a:graphic>
            <a:graphicData uri="http://schemas.openxmlformats.org/presentationml/2006/ole">
              <mc:AlternateContent xmlns:mc="http://schemas.openxmlformats.org/markup-compatibility/2006">
                <mc:Choice xmlns:v="urn:schemas-microsoft-com:vml" Requires="v">
                  <p:oleObj spid="_x0000_s5198" name="Equation" r:id="rId5" imgW="393480" imgH="164880" progId="Equation.3">
                    <p:embed/>
                  </p:oleObj>
                </mc:Choice>
                <mc:Fallback>
                  <p:oleObj name="Equation" r:id="rId5" imgW="393480" imgH="164880" progId="Equation.3">
                    <p:embed/>
                    <p:pic>
                      <p:nvPicPr>
                        <p:cNvPr id="3994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794" y="3429000"/>
                          <a:ext cx="1522413" cy="63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0964" name="Object 4"/>
          <p:cNvGraphicFramePr>
            <a:graphicFrameLocks noChangeAspect="1"/>
          </p:cNvGraphicFramePr>
          <p:nvPr/>
        </p:nvGraphicFramePr>
        <p:xfrm>
          <a:off x="2779713" y="4581128"/>
          <a:ext cx="3584575" cy="1362075"/>
        </p:xfrm>
        <a:graphic>
          <a:graphicData uri="http://schemas.openxmlformats.org/presentationml/2006/ole">
            <mc:AlternateContent xmlns:mc="http://schemas.openxmlformats.org/markup-compatibility/2006">
              <mc:Choice xmlns:v="urn:schemas-microsoft-com:vml" Requires="v">
                <p:oleObj spid="_x0000_s5199" name="Equation" r:id="rId7" imgW="901440" imgH="342720" progId="Equation.3">
                  <p:embed/>
                </p:oleObj>
              </mc:Choice>
              <mc:Fallback>
                <p:oleObj name="Equation" r:id="rId7" imgW="901440" imgH="342720" progId="Equation.3">
                  <p:embed/>
                  <p:pic>
                    <p:nvPicPr>
                      <p:cNvPr id="409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9713" y="4581128"/>
                        <a:ext cx="3584575" cy="1362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17"/>
          <p:cNvGrpSpPr/>
          <p:nvPr/>
        </p:nvGrpSpPr>
        <p:grpSpPr>
          <a:xfrm>
            <a:off x="533400" y="5805264"/>
            <a:ext cx="3395315" cy="431468"/>
            <a:chOff x="1805707" y="4581128"/>
            <a:chExt cx="3395315" cy="431468"/>
          </a:xfrm>
        </p:grpSpPr>
        <p:cxnSp>
          <p:nvCxnSpPr>
            <p:cNvPr id="19" name="Straight Arrow Connector 18"/>
            <p:cNvCxnSpPr/>
            <p:nvPr/>
          </p:nvCxnSpPr>
          <p:spPr>
            <a:xfrm flipV="1">
              <a:off x="4548907" y="4581128"/>
              <a:ext cx="652115" cy="21453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05707" y="4643264"/>
              <a:ext cx="2731517" cy="369332"/>
            </a:xfrm>
            <a:prstGeom prst="rect">
              <a:avLst/>
            </a:prstGeom>
            <a:noFill/>
          </p:spPr>
          <p:txBody>
            <a:bodyPr wrap="none" rtlCol="0">
              <a:spAutoFit/>
            </a:bodyPr>
            <a:lstStyle/>
            <a:p>
              <a:r>
                <a:rPr lang="en-US" dirty="0"/>
                <a:t>Mean square displacement</a:t>
              </a:r>
              <a:endParaRPr lang="de-CH" dirty="0"/>
            </a:p>
          </p:txBody>
        </p:sp>
      </p:grpSp>
      <p:graphicFrame>
        <p:nvGraphicFramePr>
          <p:cNvPr id="40966" name="Object 6"/>
          <p:cNvGraphicFramePr>
            <a:graphicFrameLocks noChangeAspect="1"/>
          </p:cNvGraphicFramePr>
          <p:nvPr/>
        </p:nvGraphicFramePr>
        <p:xfrm>
          <a:off x="3284538" y="2722563"/>
          <a:ext cx="2574925" cy="1412875"/>
        </p:xfrm>
        <a:graphic>
          <a:graphicData uri="http://schemas.openxmlformats.org/presentationml/2006/ole">
            <mc:AlternateContent xmlns:mc="http://schemas.openxmlformats.org/markup-compatibility/2006">
              <mc:Choice xmlns:v="urn:schemas-microsoft-com:vml" Requires="v">
                <p:oleObj spid="_x0000_s5200" name="Equation" r:id="rId9" imgW="647640" imgH="355320" progId="Equation.3">
                  <p:embed/>
                </p:oleObj>
              </mc:Choice>
              <mc:Fallback>
                <p:oleObj name="Equation" r:id="rId9" imgW="647640" imgH="355320" progId="Equation.3">
                  <p:embed/>
                  <p:pic>
                    <p:nvPicPr>
                      <p:cNvPr id="4096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4538" y="2722563"/>
                        <a:ext cx="2574925" cy="141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7" name="Object 7"/>
          <p:cNvGraphicFramePr>
            <a:graphicFrameLocks noChangeAspect="1"/>
          </p:cNvGraphicFramePr>
          <p:nvPr/>
        </p:nvGraphicFramePr>
        <p:xfrm>
          <a:off x="2829719" y="4509120"/>
          <a:ext cx="3484563" cy="1514475"/>
        </p:xfrm>
        <a:graphic>
          <a:graphicData uri="http://schemas.openxmlformats.org/presentationml/2006/ole">
            <mc:AlternateContent xmlns:mc="http://schemas.openxmlformats.org/markup-compatibility/2006">
              <mc:Choice xmlns:v="urn:schemas-microsoft-com:vml" Requires="v">
                <p:oleObj spid="_x0000_s5201" name="Equation" r:id="rId11" imgW="876240" imgH="380880" progId="Equation.3">
                  <p:embed/>
                </p:oleObj>
              </mc:Choice>
              <mc:Fallback>
                <p:oleObj name="Equation" r:id="rId11" imgW="876240" imgH="380880" progId="Equation.3">
                  <p:embed/>
                  <p:pic>
                    <p:nvPicPr>
                      <p:cNvPr id="4096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9719" y="4509120"/>
                        <a:ext cx="3484563" cy="1514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77654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0"/>
                            </p:stCondLst>
                            <p:childTnLst>
                              <p:par>
                                <p:cTn id="14" presetID="64" presetClass="path" presetSubtype="0" accel="50000" decel="50000" fill="hold" nodeType="afterEffect">
                                  <p:stCondLst>
                                    <p:cond delay="0"/>
                                  </p:stCondLst>
                                  <p:childTnLst>
                                    <p:animMotion origin="layout" path="M 0 -1.11111E-6 L 0 -0.54028 " pathEditMode="relative" rAng="0" ptsTypes="AA">
                                      <p:cBhvr>
                                        <p:cTn id="15" dur="500" fill="hold"/>
                                        <p:tgtEl>
                                          <p:spTgt spid="40964"/>
                                        </p:tgtEl>
                                        <p:attrNameLst>
                                          <p:attrName>ppt_x</p:attrName>
                                          <p:attrName>ppt_y</p:attrName>
                                        </p:attrNameLst>
                                      </p:cBhvr>
                                      <p:rCtr x="0" y="-270"/>
                                    </p:animMotion>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09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19"/>
            <a:ext cx="8229600" cy="1143000"/>
          </a:xfrm>
        </p:spPr>
        <p:txBody>
          <a:bodyPr/>
          <a:lstStyle/>
          <a:p>
            <a:r>
              <a:rPr lang="en-US" dirty="0"/>
              <a:t>1</a:t>
            </a:r>
            <a:r>
              <a:rPr lang="en-US" baseline="30000" dirty="0"/>
              <a:t>st</a:t>
            </a:r>
            <a:r>
              <a:rPr lang="en-US" dirty="0"/>
              <a:t> mode</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21</a:t>
            </a:fld>
            <a:endParaRPr lang="en-US">
              <a:solidFill>
                <a:srgbClr val="000000"/>
              </a:solidFill>
            </a:endParaRPr>
          </a:p>
        </p:txBody>
      </p:sp>
      <p:sp>
        <p:nvSpPr>
          <p:cNvPr id="7" name="Footer Placeholder 12"/>
          <p:cNvSpPr>
            <a:spLocks noGrp="1"/>
          </p:cNvSpPr>
          <p:nvPr>
            <p:ph type="ftr" sz="quarter" idx="4294967295"/>
          </p:nvPr>
        </p:nvSpPr>
        <p:spPr>
          <a:xfrm>
            <a:off x="3124200" y="6356350"/>
            <a:ext cx="2895600" cy="365125"/>
          </a:xfrm>
        </p:spPr>
        <p:txBody>
          <a:bodyPr/>
          <a:lstStyle/>
          <a:p>
            <a:r>
              <a:rPr lang="en-US" dirty="0"/>
              <a:t>Introduction to </a:t>
            </a:r>
            <a:r>
              <a:rPr lang="en-US" dirty="0" err="1"/>
              <a:t>Nanomechanics</a:t>
            </a:r>
            <a:endParaRPr lang="en-US" dirty="0"/>
          </a:p>
        </p:txBody>
      </p:sp>
      <p:sp>
        <p:nvSpPr>
          <p:cNvPr id="8" name="Date Placeholder 9"/>
          <p:cNvSpPr>
            <a:spLocks noGrp="1"/>
          </p:cNvSpPr>
          <p:nvPr>
            <p:ph type="dt" sz="half" idx="4294967295"/>
          </p:nvPr>
        </p:nvSpPr>
        <p:spPr>
          <a:xfrm>
            <a:off x="457200" y="6356350"/>
            <a:ext cx="2133600" cy="365125"/>
          </a:xfrm>
        </p:spPr>
        <p:txBody>
          <a:bodyPr/>
          <a:lstStyle/>
          <a:p>
            <a:r>
              <a:rPr lang="en-US" dirty="0"/>
              <a:t>21.02.2012</a:t>
            </a:r>
          </a:p>
        </p:txBody>
      </p:sp>
      <p:pic>
        <p:nvPicPr>
          <p:cNvPr id="6" name="Beam1_mo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905000"/>
            <a:ext cx="4572000" cy="3048000"/>
          </a:xfrm>
          <a:prstGeom prst="rect">
            <a:avLst/>
          </a:prstGeom>
        </p:spPr>
      </p:pic>
    </p:spTree>
    <p:extLst>
      <p:ext uri="{BB962C8B-B14F-4D97-AF65-F5344CB8AC3E}">
        <p14:creationId xmlns:p14="http://schemas.microsoft.com/office/powerpoint/2010/main" val="31644492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fmodern.files.wordpress.com/2009/08/dsc_5156-small.jpg"/>
          <p:cNvPicPr>
            <a:picLocks noChangeAspect="1" noChangeArrowheads="1"/>
          </p:cNvPicPr>
          <p:nvPr/>
        </p:nvPicPr>
        <p:blipFill>
          <a:blip r:embed="rId4" cstate="print"/>
          <a:srcRect/>
          <a:stretch>
            <a:fillRect/>
          </a:stretch>
        </p:blipFill>
        <p:spPr bwMode="auto">
          <a:xfrm>
            <a:off x="2699792" y="1736812"/>
            <a:ext cx="3744416" cy="2486526"/>
          </a:xfrm>
          <a:prstGeom prst="rect">
            <a:avLst/>
          </a:prstGeom>
          <a:noFill/>
        </p:spPr>
      </p:pic>
      <p:sp>
        <p:nvSpPr>
          <p:cNvPr id="5" name="Title 4"/>
          <p:cNvSpPr>
            <a:spLocks noGrp="1"/>
          </p:cNvSpPr>
          <p:nvPr>
            <p:ph type="title"/>
          </p:nvPr>
        </p:nvSpPr>
        <p:spPr/>
        <p:txBody>
          <a:bodyPr/>
          <a:lstStyle/>
          <a:p>
            <a:pPr algn="ctr"/>
            <a:r>
              <a:rPr lang="en-US" dirty="0"/>
              <a:t>(Macro)mechanics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22</a:t>
            </a:fld>
            <a:endParaRPr lang="en-US" dirty="0"/>
          </a:p>
        </p:txBody>
      </p:sp>
      <p:sp>
        <p:nvSpPr>
          <p:cNvPr id="30" name="TextBox 29"/>
          <p:cNvSpPr txBox="1"/>
          <p:nvPr/>
        </p:nvSpPr>
        <p:spPr>
          <a:xfrm>
            <a:off x="548679" y="1700808"/>
            <a:ext cx="1431033" cy="1200329"/>
          </a:xfrm>
          <a:prstGeom prst="rect">
            <a:avLst/>
          </a:prstGeom>
          <a:noFill/>
        </p:spPr>
        <p:txBody>
          <a:bodyPr wrap="none" rtlCol="0">
            <a:spAutoFit/>
          </a:bodyPr>
          <a:lstStyle/>
          <a:p>
            <a:r>
              <a:rPr lang="en-US" dirty="0"/>
              <a:t>L = 2 m</a:t>
            </a:r>
          </a:p>
          <a:p>
            <a:r>
              <a:rPr lang="en-US" dirty="0"/>
              <a:t>w = 100 mm</a:t>
            </a:r>
          </a:p>
          <a:p>
            <a:r>
              <a:rPr lang="en-US" dirty="0"/>
              <a:t>t = 50 mm</a:t>
            </a:r>
          </a:p>
          <a:p>
            <a:r>
              <a:rPr lang="en-US" dirty="0"/>
              <a:t>E</a:t>
            </a:r>
            <a:r>
              <a:rPr lang="en-US" baseline="-25000" dirty="0"/>
              <a:t>SS</a:t>
            </a:r>
            <a:r>
              <a:rPr lang="en-US" dirty="0"/>
              <a:t> = 200 </a:t>
            </a:r>
            <a:r>
              <a:rPr lang="en-US" dirty="0" err="1"/>
              <a:t>GPa</a:t>
            </a:r>
            <a:endParaRPr lang="en-US" dirty="0"/>
          </a:p>
        </p:txBody>
      </p:sp>
      <p:graphicFrame>
        <p:nvGraphicFramePr>
          <p:cNvPr id="33" name="Object 1"/>
          <p:cNvGraphicFramePr>
            <a:graphicFrameLocks noChangeAspect="1"/>
          </p:cNvGraphicFramePr>
          <p:nvPr>
            <p:extLst>
              <p:ext uri="{D42A27DB-BD31-4B8C-83A1-F6EECF244321}">
                <p14:modId xmlns:p14="http://schemas.microsoft.com/office/powerpoint/2010/main" val="3448673846"/>
              </p:ext>
            </p:extLst>
          </p:nvPr>
        </p:nvGraphicFramePr>
        <p:xfrm>
          <a:off x="548679" y="3068638"/>
          <a:ext cx="1371600" cy="1066800"/>
        </p:xfrm>
        <a:graphic>
          <a:graphicData uri="http://schemas.openxmlformats.org/presentationml/2006/ole">
            <mc:AlternateContent xmlns:mc="http://schemas.openxmlformats.org/markup-compatibility/2006">
              <mc:Choice xmlns:v="urn:schemas-microsoft-com:vml" Requires="v">
                <p:oleObj spid="_x0000_s6182" name="Equation" r:id="rId5" imgW="457200" imgH="355320" progId="Equation.3">
                  <p:embed/>
                </p:oleObj>
              </mc:Choice>
              <mc:Fallback>
                <p:oleObj name="Equation" r:id="rId5" imgW="457200" imgH="355320" progId="Equation.3">
                  <p:embed/>
                  <p:pic>
                    <p:nvPicPr>
                      <p:cNvPr id="33"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79" y="3068638"/>
                        <a:ext cx="13716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548679" y="4437112"/>
            <a:ext cx="1316386" cy="369332"/>
          </a:xfrm>
          <a:prstGeom prst="rect">
            <a:avLst/>
          </a:prstGeom>
          <a:noFill/>
        </p:spPr>
        <p:txBody>
          <a:bodyPr wrap="none" rtlCol="0">
            <a:spAutoFit/>
          </a:bodyPr>
          <a:lstStyle/>
          <a:p>
            <a:r>
              <a:rPr lang="en-US" dirty="0"/>
              <a:t>k = 78 </a:t>
            </a:r>
            <a:r>
              <a:rPr lang="en-US" dirty="0" err="1"/>
              <a:t>k</a:t>
            </a:r>
            <a:r>
              <a:rPr lang="en-US" dirty="0" err="1">
                <a:latin typeface="Symbol" pitchFamily="18" charset="2"/>
              </a:rPr>
              <a:t>N</a:t>
            </a:r>
            <a:r>
              <a:rPr lang="en-US" dirty="0">
                <a:latin typeface="Symbol" pitchFamily="18" charset="2"/>
              </a:rPr>
              <a:t>/</a:t>
            </a:r>
            <a:r>
              <a:rPr lang="en-US" dirty="0"/>
              <a:t>m</a:t>
            </a:r>
          </a:p>
        </p:txBody>
      </p:sp>
      <p:sp>
        <p:nvSpPr>
          <p:cNvPr id="38" name="TextBox 37"/>
          <p:cNvSpPr txBox="1"/>
          <p:nvPr/>
        </p:nvSpPr>
        <p:spPr>
          <a:xfrm>
            <a:off x="7211118" y="2564904"/>
            <a:ext cx="1393330" cy="923330"/>
          </a:xfrm>
          <a:prstGeom prst="rect">
            <a:avLst/>
          </a:prstGeom>
          <a:noFill/>
        </p:spPr>
        <p:txBody>
          <a:bodyPr wrap="none" rtlCol="0">
            <a:spAutoFit/>
          </a:bodyPr>
          <a:lstStyle/>
          <a:p>
            <a:r>
              <a:rPr lang="en-US" dirty="0" err="1"/>
              <a:t>x</a:t>
            </a:r>
            <a:r>
              <a:rPr lang="en-US" baseline="-25000" dirty="0" err="1"/>
              <a:t>th</a:t>
            </a:r>
            <a:r>
              <a:rPr lang="en-US" dirty="0"/>
              <a:t> = 0.2 pm</a:t>
            </a:r>
          </a:p>
          <a:p>
            <a:endParaRPr lang="en-US" dirty="0"/>
          </a:p>
          <a:p>
            <a:r>
              <a:rPr lang="en-US" dirty="0"/>
              <a:t>for T = 300 K</a:t>
            </a:r>
          </a:p>
        </p:txBody>
      </p:sp>
      <p:graphicFrame>
        <p:nvGraphicFramePr>
          <p:cNvPr id="41989" name="Object 5"/>
          <p:cNvGraphicFramePr>
            <a:graphicFrameLocks noChangeAspect="1"/>
          </p:cNvGraphicFramePr>
          <p:nvPr>
            <p:extLst>
              <p:ext uri="{D42A27DB-BD31-4B8C-83A1-F6EECF244321}">
                <p14:modId xmlns:p14="http://schemas.microsoft.com/office/powerpoint/2010/main" val="1952169478"/>
              </p:ext>
            </p:extLst>
          </p:nvPr>
        </p:nvGraphicFramePr>
        <p:xfrm>
          <a:off x="2838450" y="4437112"/>
          <a:ext cx="3467100" cy="1181100"/>
        </p:xfrm>
        <a:graphic>
          <a:graphicData uri="http://schemas.openxmlformats.org/presentationml/2006/ole">
            <mc:AlternateContent xmlns:mc="http://schemas.openxmlformats.org/markup-compatibility/2006">
              <mc:Choice xmlns:v="urn:schemas-microsoft-com:vml" Requires="v">
                <p:oleObj spid="_x0000_s6183" name="Equation" r:id="rId7" imgW="1155600" imgH="393480" progId="Equation.3">
                  <p:embed/>
                </p:oleObj>
              </mc:Choice>
              <mc:Fallback>
                <p:oleObj name="Equation" r:id="rId7" imgW="1155600" imgH="393480" progId="Equation.3">
                  <p:embed/>
                  <p:pic>
                    <p:nvPicPr>
                      <p:cNvPr id="4198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4437112"/>
                        <a:ext cx="34671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178332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8679" y="1700808"/>
            <a:ext cx="1395767" cy="1200329"/>
          </a:xfrm>
          <a:prstGeom prst="rect">
            <a:avLst/>
          </a:prstGeom>
          <a:noFill/>
        </p:spPr>
        <p:txBody>
          <a:bodyPr wrap="none" rtlCol="0">
            <a:spAutoFit/>
          </a:bodyPr>
          <a:lstStyle/>
          <a:p>
            <a:r>
              <a:rPr lang="en-US" dirty="0"/>
              <a:t>L = 120 </a:t>
            </a:r>
            <a:r>
              <a:rPr lang="en-US" dirty="0">
                <a:latin typeface="Symbol" pitchFamily="18" charset="2"/>
              </a:rPr>
              <a:t>m</a:t>
            </a:r>
            <a:r>
              <a:rPr lang="en-US" dirty="0"/>
              <a:t>m</a:t>
            </a:r>
          </a:p>
          <a:p>
            <a:r>
              <a:rPr lang="en-US" dirty="0"/>
              <a:t>w = 3 </a:t>
            </a:r>
            <a:r>
              <a:rPr lang="en-US" dirty="0">
                <a:latin typeface="Symbol" pitchFamily="18" charset="2"/>
              </a:rPr>
              <a:t>m</a:t>
            </a:r>
            <a:r>
              <a:rPr lang="en-US" dirty="0"/>
              <a:t>m</a:t>
            </a:r>
          </a:p>
          <a:p>
            <a:r>
              <a:rPr lang="en-US" dirty="0"/>
              <a:t>t = 100 nm</a:t>
            </a:r>
          </a:p>
          <a:p>
            <a:r>
              <a:rPr lang="en-US" dirty="0" err="1"/>
              <a:t>E</a:t>
            </a:r>
            <a:r>
              <a:rPr lang="en-US" baseline="-25000" dirty="0" err="1"/>
              <a:t>Si</a:t>
            </a:r>
            <a:r>
              <a:rPr lang="en-US" dirty="0"/>
              <a:t> = 169 </a:t>
            </a:r>
            <a:r>
              <a:rPr lang="en-US" dirty="0" err="1"/>
              <a:t>GPa</a:t>
            </a:r>
            <a:endParaRPr lang="en-US" dirty="0"/>
          </a:p>
        </p:txBody>
      </p:sp>
      <p:sp>
        <p:nvSpPr>
          <p:cNvPr id="5" name="Title 4"/>
          <p:cNvSpPr>
            <a:spLocks noGrp="1"/>
          </p:cNvSpPr>
          <p:nvPr>
            <p:ph type="title"/>
          </p:nvPr>
        </p:nvSpPr>
        <p:spPr/>
        <p:txBody>
          <a:bodyPr/>
          <a:lstStyle/>
          <a:p>
            <a:pPr algn="ctr"/>
            <a:r>
              <a:rPr lang="en-US" dirty="0" err="1"/>
              <a:t>Nanomechanics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23</a:t>
            </a:fld>
            <a:endParaRPr lang="en-US" dirty="0"/>
          </a:p>
        </p:txBody>
      </p:sp>
      <p:graphicFrame>
        <p:nvGraphicFramePr>
          <p:cNvPr id="33" name="Object 1"/>
          <p:cNvGraphicFramePr>
            <a:graphicFrameLocks noChangeAspect="1"/>
          </p:cNvGraphicFramePr>
          <p:nvPr>
            <p:extLst>
              <p:ext uri="{D42A27DB-BD31-4B8C-83A1-F6EECF244321}">
                <p14:modId xmlns:p14="http://schemas.microsoft.com/office/powerpoint/2010/main" val="2077343081"/>
              </p:ext>
            </p:extLst>
          </p:nvPr>
        </p:nvGraphicFramePr>
        <p:xfrm>
          <a:off x="548679" y="3068638"/>
          <a:ext cx="1371600" cy="1066800"/>
        </p:xfrm>
        <a:graphic>
          <a:graphicData uri="http://schemas.openxmlformats.org/presentationml/2006/ole">
            <mc:AlternateContent xmlns:mc="http://schemas.openxmlformats.org/markup-compatibility/2006">
              <mc:Choice xmlns:v="urn:schemas-microsoft-com:vml" Requires="v">
                <p:oleObj spid="_x0000_s7206" name="Equation" r:id="rId4" imgW="457200" imgH="355320" progId="Equation.3">
                  <p:embed/>
                </p:oleObj>
              </mc:Choice>
              <mc:Fallback>
                <p:oleObj name="Equation" r:id="rId4" imgW="457200" imgH="355320" progId="Equation.3">
                  <p:embed/>
                  <p:pic>
                    <p:nvPicPr>
                      <p:cNvPr id="33"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79" y="3068638"/>
                        <a:ext cx="13716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548679" y="4437112"/>
            <a:ext cx="1345240" cy="369332"/>
          </a:xfrm>
          <a:prstGeom prst="rect">
            <a:avLst/>
          </a:prstGeom>
          <a:noFill/>
        </p:spPr>
        <p:txBody>
          <a:bodyPr wrap="none" rtlCol="0">
            <a:spAutoFit/>
          </a:bodyPr>
          <a:lstStyle/>
          <a:p>
            <a:r>
              <a:rPr lang="en-US" dirty="0"/>
              <a:t>k = 73 </a:t>
            </a:r>
            <a:r>
              <a:rPr lang="en-US" dirty="0" err="1">
                <a:latin typeface="Symbol" pitchFamily="18" charset="2"/>
              </a:rPr>
              <a:t>mN</a:t>
            </a:r>
            <a:r>
              <a:rPr lang="en-US" dirty="0">
                <a:latin typeface="Symbol" pitchFamily="18" charset="2"/>
              </a:rPr>
              <a:t>/</a:t>
            </a:r>
            <a:r>
              <a:rPr lang="en-US" dirty="0"/>
              <a:t>m</a:t>
            </a:r>
          </a:p>
        </p:txBody>
      </p:sp>
      <p:sp>
        <p:nvSpPr>
          <p:cNvPr id="36" name="TextBox 35"/>
          <p:cNvSpPr txBox="1"/>
          <p:nvPr/>
        </p:nvSpPr>
        <p:spPr>
          <a:xfrm>
            <a:off x="7211118" y="2564904"/>
            <a:ext cx="1393330" cy="923330"/>
          </a:xfrm>
          <a:prstGeom prst="rect">
            <a:avLst/>
          </a:prstGeom>
          <a:noFill/>
        </p:spPr>
        <p:txBody>
          <a:bodyPr wrap="none" rtlCol="0">
            <a:spAutoFit/>
          </a:bodyPr>
          <a:lstStyle/>
          <a:p>
            <a:r>
              <a:rPr lang="en-US" dirty="0" err="1"/>
              <a:t>x</a:t>
            </a:r>
            <a:r>
              <a:rPr lang="en-US" baseline="-25000" dirty="0" err="1"/>
              <a:t>th</a:t>
            </a:r>
            <a:r>
              <a:rPr lang="en-US" dirty="0"/>
              <a:t> = 8 nm</a:t>
            </a:r>
          </a:p>
          <a:p>
            <a:endParaRPr lang="en-US" dirty="0"/>
          </a:p>
          <a:p>
            <a:r>
              <a:rPr lang="en-US" dirty="0"/>
              <a:t>for T = 300 K</a:t>
            </a:r>
          </a:p>
        </p:txBody>
      </p:sp>
      <p:pic>
        <p:nvPicPr>
          <p:cNvPr id="10" name="Picture 7" descr="N:\Experiments\FIB\20110425_session4_SEM\W8L10R_3D_FullChip.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359" t="37430" r="18347" b="20526"/>
          <a:stretch/>
        </p:blipFill>
        <p:spPr bwMode="auto">
          <a:xfrm flipH="1">
            <a:off x="2249921" y="1196752"/>
            <a:ext cx="4644159" cy="3096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015" name="Object 7"/>
          <p:cNvGraphicFramePr>
            <a:graphicFrameLocks noChangeAspect="1"/>
          </p:cNvGraphicFramePr>
          <p:nvPr>
            <p:extLst>
              <p:ext uri="{D42A27DB-BD31-4B8C-83A1-F6EECF244321}">
                <p14:modId xmlns:p14="http://schemas.microsoft.com/office/powerpoint/2010/main" val="4019729967"/>
              </p:ext>
            </p:extLst>
          </p:nvPr>
        </p:nvGraphicFramePr>
        <p:xfrm>
          <a:off x="2838450" y="4437063"/>
          <a:ext cx="3467100" cy="1181100"/>
        </p:xfrm>
        <a:graphic>
          <a:graphicData uri="http://schemas.openxmlformats.org/presentationml/2006/ole">
            <mc:AlternateContent xmlns:mc="http://schemas.openxmlformats.org/markup-compatibility/2006">
              <mc:Choice xmlns:v="urn:schemas-microsoft-com:vml" Requires="v">
                <p:oleObj spid="_x0000_s7207" name="Equation" r:id="rId7" imgW="1155600" imgH="393480" progId="Equation.3">
                  <p:embed/>
                </p:oleObj>
              </mc:Choice>
              <mc:Fallback>
                <p:oleObj name="Equation" r:id="rId7" imgW="1155600" imgH="393480" progId="Equation.3">
                  <p:embed/>
                  <p:pic>
                    <p:nvPicPr>
                      <p:cNvPr id="43015"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4437063"/>
                        <a:ext cx="34671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699887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6331"/>
          </a:xfrm>
        </p:spPr>
        <p:txBody>
          <a:bodyPr/>
          <a:lstStyle/>
          <a:p>
            <a:pPr algn="ctr"/>
            <a:r>
              <a:rPr lang="en-US" dirty="0"/>
              <a:t>Quantum fluctuations</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pPr/>
              <a:t>24</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561967037"/>
              </p:ext>
            </p:extLst>
          </p:nvPr>
        </p:nvGraphicFramePr>
        <p:xfrm>
          <a:off x="2955925" y="2646363"/>
          <a:ext cx="3232150" cy="1565275"/>
        </p:xfrm>
        <a:graphic>
          <a:graphicData uri="http://schemas.openxmlformats.org/presentationml/2006/ole">
            <mc:AlternateContent xmlns:mc="http://schemas.openxmlformats.org/markup-compatibility/2006">
              <mc:Choice xmlns:v="urn:schemas-microsoft-com:vml" Requires="v">
                <p:oleObj spid="_x0000_s8248" name="Equation" r:id="rId3" imgW="812520" imgH="393480" progId="Equation.3">
                  <p:embed/>
                </p:oleObj>
              </mc:Choice>
              <mc:Fallback>
                <p:oleObj name="Equation" r:id="rId3" imgW="812520" imgH="3934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2646363"/>
                        <a:ext cx="3232150"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9"/>
          <p:cNvGrpSpPr/>
          <p:nvPr/>
        </p:nvGrpSpPr>
        <p:grpSpPr>
          <a:xfrm>
            <a:off x="2709317" y="1268760"/>
            <a:ext cx="2314864" cy="1771625"/>
            <a:chOff x="2709317" y="1441351"/>
            <a:chExt cx="2314864" cy="1771625"/>
          </a:xfrm>
        </p:grpSpPr>
        <p:sp>
          <p:nvSpPr>
            <p:cNvPr id="6" name="TextBox 5"/>
            <p:cNvSpPr txBox="1"/>
            <p:nvPr/>
          </p:nvSpPr>
          <p:spPr>
            <a:xfrm>
              <a:off x="2709317" y="1441351"/>
              <a:ext cx="2314864" cy="369332"/>
            </a:xfrm>
            <a:prstGeom prst="rect">
              <a:avLst/>
            </a:prstGeom>
            <a:noFill/>
          </p:spPr>
          <p:txBody>
            <a:bodyPr wrap="none" rtlCol="0">
              <a:spAutoFit/>
            </a:bodyPr>
            <a:lstStyle/>
            <a:p>
              <a:r>
                <a:rPr lang="en-US" dirty="0"/>
                <a:t>Zero point fluctuations</a:t>
              </a:r>
              <a:endParaRPr lang="de-CH" dirty="0"/>
            </a:p>
          </p:txBody>
        </p:sp>
        <p:cxnSp>
          <p:nvCxnSpPr>
            <p:cNvPr id="13" name="Straight Arrow Connector 12"/>
            <p:cNvCxnSpPr/>
            <p:nvPr/>
          </p:nvCxnSpPr>
          <p:spPr>
            <a:xfrm>
              <a:off x="3419872" y="1844824"/>
              <a:ext cx="0" cy="1368152"/>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9" name="Group 21"/>
          <p:cNvGrpSpPr/>
          <p:nvPr/>
        </p:nvGrpSpPr>
        <p:grpSpPr>
          <a:xfrm>
            <a:off x="6156176" y="2924944"/>
            <a:ext cx="2592288" cy="369332"/>
            <a:chOff x="4797549" y="1945640"/>
            <a:chExt cx="2592288" cy="369332"/>
          </a:xfrm>
        </p:grpSpPr>
        <p:sp>
          <p:nvSpPr>
            <p:cNvPr id="7" name="TextBox 6"/>
            <p:cNvSpPr txBox="1"/>
            <p:nvPr/>
          </p:nvSpPr>
          <p:spPr>
            <a:xfrm>
              <a:off x="5738231" y="1945640"/>
              <a:ext cx="1651606" cy="369332"/>
            </a:xfrm>
            <a:prstGeom prst="rect">
              <a:avLst/>
            </a:prstGeom>
            <a:noFill/>
          </p:spPr>
          <p:txBody>
            <a:bodyPr wrap="none" rtlCol="0">
              <a:spAutoFit/>
            </a:bodyPr>
            <a:lstStyle/>
            <a:p>
              <a:r>
                <a:rPr lang="en-US" dirty="0"/>
                <a:t>Planck constant</a:t>
              </a:r>
              <a:endParaRPr lang="de-CH" dirty="0"/>
            </a:p>
          </p:txBody>
        </p:sp>
        <p:cxnSp>
          <p:nvCxnSpPr>
            <p:cNvPr id="15" name="Straight Arrow Connector 14"/>
            <p:cNvCxnSpPr/>
            <p:nvPr/>
          </p:nvCxnSpPr>
          <p:spPr>
            <a:xfrm flipH="1">
              <a:off x="4797549" y="2132856"/>
              <a:ext cx="854571" cy="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0" name="Group 22"/>
          <p:cNvGrpSpPr/>
          <p:nvPr/>
        </p:nvGrpSpPr>
        <p:grpSpPr>
          <a:xfrm>
            <a:off x="6035160" y="4077072"/>
            <a:ext cx="2593260" cy="1089412"/>
            <a:chOff x="6218659" y="3501008"/>
            <a:chExt cx="2593260" cy="1089412"/>
          </a:xfrm>
        </p:grpSpPr>
        <p:sp>
          <p:nvSpPr>
            <p:cNvPr id="8" name="TextBox 7"/>
            <p:cNvSpPr txBox="1"/>
            <p:nvPr/>
          </p:nvSpPr>
          <p:spPr>
            <a:xfrm>
              <a:off x="6751290" y="4221088"/>
              <a:ext cx="2060629" cy="369332"/>
            </a:xfrm>
            <a:prstGeom prst="rect">
              <a:avLst/>
            </a:prstGeom>
            <a:noFill/>
          </p:spPr>
          <p:txBody>
            <a:bodyPr wrap="none" rtlCol="0">
              <a:spAutoFit/>
            </a:bodyPr>
            <a:lstStyle/>
            <a:p>
              <a:r>
                <a:rPr lang="en-US" dirty="0"/>
                <a:t>Resonant frequency</a:t>
              </a:r>
              <a:endParaRPr lang="de-CH" dirty="0"/>
            </a:p>
          </p:txBody>
        </p:sp>
        <p:cxnSp>
          <p:nvCxnSpPr>
            <p:cNvPr id="17" name="Straight Arrow Connector 16"/>
            <p:cNvCxnSpPr/>
            <p:nvPr/>
          </p:nvCxnSpPr>
          <p:spPr>
            <a:xfrm flipH="1" flipV="1">
              <a:off x="6218659" y="3501008"/>
              <a:ext cx="913104" cy="72008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 name="Group 20"/>
          <p:cNvGrpSpPr/>
          <p:nvPr/>
        </p:nvGrpSpPr>
        <p:grpSpPr>
          <a:xfrm>
            <a:off x="5052149" y="4255229"/>
            <a:ext cx="671979" cy="1262003"/>
            <a:chOff x="3736955" y="4005064"/>
            <a:chExt cx="671979" cy="1262003"/>
          </a:xfrm>
        </p:grpSpPr>
        <p:cxnSp>
          <p:nvCxnSpPr>
            <p:cNvPr id="18" name="Straight Arrow Connector 17"/>
            <p:cNvCxnSpPr/>
            <p:nvPr/>
          </p:nvCxnSpPr>
          <p:spPr>
            <a:xfrm flipV="1">
              <a:off x="4067944" y="4005064"/>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36955" y="4897735"/>
              <a:ext cx="671979" cy="369332"/>
            </a:xfrm>
            <a:prstGeom prst="rect">
              <a:avLst/>
            </a:prstGeom>
            <a:noFill/>
          </p:spPr>
          <p:txBody>
            <a:bodyPr wrap="none" rtlCol="0">
              <a:spAutoFit/>
            </a:bodyPr>
            <a:lstStyle/>
            <a:p>
              <a:r>
                <a:rPr lang="en-US" dirty="0"/>
                <a:t>Mass</a:t>
              </a:r>
              <a:endParaRPr lang="de-CH" dirty="0"/>
            </a:p>
          </p:txBody>
        </p:sp>
      </p:grpSp>
      <p:graphicFrame>
        <p:nvGraphicFramePr>
          <p:cNvPr id="45059" name="Object 3"/>
          <p:cNvGraphicFramePr>
            <a:graphicFrameLocks noChangeAspect="1"/>
          </p:cNvGraphicFramePr>
          <p:nvPr>
            <p:extLst>
              <p:ext uri="{D42A27DB-BD31-4B8C-83A1-F6EECF244321}">
                <p14:modId xmlns:p14="http://schemas.microsoft.com/office/powerpoint/2010/main" val="2860507639"/>
              </p:ext>
            </p:extLst>
          </p:nvPr>
        </p:nvGraphicFramePr>
        <p:xfrm>
          <a:off x="2948533" y="2646858"/>
          <a:ext cx="3486150" cy="1665288"/>
        </p:xfrm>
        <a:graphic>
          <a:graphicData uri="http://schemas.openxmlformats.org/presentationml/2006/ole">
            <mc:AlternateContent xmlns:mc="http://schemas.openxmlformats.org/markup-compatibility/2006">
              <mc:Choice xmlns:v="urn:schemas-microsoft-com:vml" Requires="v">
                <p:oleObj spid="_x0000_s8249" name="Equation" r:id="rId5" imgW="876240" imgH="419040" progId="Equation.3">
                  <p:embed/>
                </p:oleObj>
              </mc:Choice>
              <mc:Fallback>
                <p:oleObj name="Equation" r:id="rId5" imgW="876240" imgH="419040" progId="Equation.3">
                  <p:embed/>
                  <p:pic>
                    <p:nvPicPr>
                      <p:cNvPr id="4505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533" y="2646858"/>
                        <a:ext cx="3486150" cy="166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0" name="Object 4"/>
          <p:cNvGraphicFramePr>
            <a:graphicFrameLocks noChangeAspect="1"/>
          </p:cNvGraphicFramePr>
          <p:nvPr>
            <p:extLst>
              <p:ext uri="{D42A27DB-BD31-4B8C-83A1-F6EECF244321}">
                <p14:modId xmlns:p14="http://schemas.microsoft.com/office/powerpoint/2010/main" val="1292329025"/>
              </p:ext>
            </p:extLst>
          </p:nvPr>
        </p:nvGraphicFramePr>
        <p:xfrm>
          <a:off x="3030538" y="4437063"/>
          <a:ext cx="3082925" cy="1565275"/>
        </p:xfrm>
        <a:graphic>
          <a:graphicData uri="http://schemas.openxmlformats.org/presentationml/2006/ole">
            <mc:AlternateContent xmlns:mc="http://schemas.openxmlformats.org/markup-compatibility/2006">
              <mc:Choice xmlns:v="urn:schemas-microsoft-com:vml" Requires="v">
                <p:oleObj spid="_x0000_s8250" name="Equation" r:id="rId7" imgW="774360" imgH="393480" progId="Equation.3">
                  <p:embed/>
                </p:oleObj>
              </mc:Choice>
              <mc:Fallback>
                <p:oleObj name="Equation" r:id="rId7" imgW="774360" imgH="393480" progId="Equation.3">
                  <p:embed/>
                  <p:pic>
                    <p:nvPicPr>
                      <p:cNvPr id="4506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0538" y="4437063"/>
                        <a:ext cx="3082925"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54501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64" presetClass="path" presetSubtype="0" accel="50000" decel="50000" fill="hold" nodeType="afterEffect">
                                  <p:stCondLst>
                                    <p:cond delay="0"/>
                                  </p:stCondLst>
                                  <p:childTnLst>
                                    <p:animMotion origin="layout" path="M 0 0 L 0 -0.27292 " pathEditMode="relative" rAng="0" ptsTypes="AA">
                                      <p:cBhvr>
                                        <p:cTn id="25" dur="500" fill="hold"/>
                                        <p:tgtEl>
                                          <p:spTgt spid="4"/>
                                        </p:tgtEl>
                                        <p:attrNameLst>
                                          <p:attrName>ppt_x</p:attrName>
                                          <p:attrName>ppt_y</p:attrName>
                                        </p:attrNameLst>
                                      </p:cBhvr>
                                      <p:rCtr x="0" y="-137"/>
                                    </p:animMotion>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450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fmodern.files.wordpress.com/2009/08/dsc_5156-small.jpg"/>
          <p:cNvPicPr>
            <a:picLocks noChangeAspect="1" noChangeArrowheads="1"/>
          </p:cNvPicPr>
          <p:nvPr/>
        </p:nvPicPr>
        <p:blipFill>
          <a:blip r:embed="rId4" cstate="print"/>
          <a:srcRect/>
          <a:stretch>
            <a:fillRect/>
          </a:stretch>
        </p:blipFill>
        <p:spPr bwMode="auto">
          <a:xfrm>
            <a:off x="2699792" y="1736812"/>
            <a:ext cx="3744416" cy="2486526"/>
          </a:xfrm>
          <a:prstGeom prst="rect">
            <a:avLst/>
          </a:prstGeom>
          <a:noFill/>
        </p:spPr>
      </p:pic>
      <p:sp>
        <p:nvSpPr>
          <p:cNvPr id="5" name="Title 4"/>
          <p:cNvSpPr>
            <a:spLocks noGrp="1"/>
          </p:cNvSpPr>
          <p:nvPr>
            <p:ph type="title"/>
          </p:nvPr>
        </p:nvSpPr>
        <p:spPr/>
        <p:txBody>
          <a:bodyPr/>
          <a:lstStyle/>
          <a:p>
            <a:pPr algn="ctr"/>
            <a:r>
              <a:rPr lang="en-US" dirty="0"/>
              <a:t>(Macro)mechanics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25</a:t>
            </a:fld>
            <a:endParaRPr lang="en-US" dirty="0"/>
          </a:p>
        </p:txBody>
      </p:sp>
      <p:sp>
        <p:nvSpPr>
          <p:cNvPr id="30" name="TextBox 29"/>
          <p:cNvSpPr txBox="1"/>
          <p:nvPr/>
        </p:nvSpPr>
        <p:spPr>
          <a:xfrm>
            <a:off x="548679" y="1700808"/>
            <a:ext cx="1557671" cy="1477328"/>
          </a:xfrm>
          <a:prstGeom prst="rect">
            <a:avLst/>
          </a:prstGeom>
          <a:noFill/>
        </p:spPr>
        <p:txBody>
          <a:bodyPr wrap="none" rtlCol="0">
            <a:spAutoFit/>
          </a:bodyPr>
          <a:lstStyle/>
          <a:p>
            <a:r>
              <a:rPr lang="en-US" dirty="0"/>
              <a:t>l = 2 m</a:t>
            </a:r>
          </a:p>
          <a:p>
            <a:r>
              <a:rPr lang="en-US" dirty="0"/>
              <a:t>w = 100 mm</a:t>
            </a:r>
          </a:p>
          <a:p>
            <a:r>
              <a:rPr lang="en-US" dirty="0"/>
              <a:t>t = 50 mm</a:t>
            </a:r>
          </a:p>
          <a:p>
            <a:r>
              <a:rPr lang="en-US" dirty="0"/>
              <a:t>E</a:t>
            </a:r>
            <a:r>
              <a:rPr lang="en-US" baseline="-25000" dirty="0"/>
              <a:t>SS</a:t>
            </a:r>
            <a:r>
              <a:rPr lang="en-US" dirty="0"/>
              <a:t> = 200 </a:t>
            </a:r>
            <a:r>
              <a:rPr lang="en-US" dirty="0" err="1"/>
              <a:t>Gpa</a:t>
            </a:r>
            <a:endParaRPr lang="en-US" dirty="0"/>
          </a:p>
          <a:p>
            <a:r>
              <a:rPr lang="en-US" dirty="0">
                <a:latin typeface="Symbol" pitchFamily="18" charset="2"/>
              </a:rPr>
              <a:t>r</a:t>
            </a:r>
            <a:r>
              <a:rPr lang="en-US" dirty="0"/>
              <a:t> = 7.85 g/cm</a:t>
            </a:r>
            <a:r>
              <a:rPr lang="en-US" baseline="30000" dirty="0"/>
              <a:t>3</a:t>
            </a:r>
          </a:p>
        </p:txBody>
      </p:sp>
      <p:sp>
        <p:nvSpPr>
          <p:cNvPr id="34" name="TextBox 33"/>
          <p:cNvSpPr txBox="1"/>
          <p:nvPr/>
        </p:nvSpPr>
        <p:spPr>
          <a:xfrm>
            <a:off x="548679" y="4437112"/>
            <a:ext cx="1316386" cy="369332"/>
          </a:xfrm>
          <a:prstGeom prst="rect">
            <a:avLst/>
          </a:prstGeom>
          <a:noFill/>
        </p:spPr>
        <p:txBody>
          <a:bodyPr wrap="none" rtlCol="0">
            <a:spAutoFit/>
          </a:bodyPr>
          <a:lstStyle/>
          <a:p>
            <a:r>
              <a:rPr lang="en-US" dirty="0"/>
              <a:t>k = 78 </a:t>
            </a:r>
            <a:r>
              <a:rPr lang="en-US" dirty="0" err="1"/>
              <a:t>k</a:t>
            </a:r>
            <a:r>
              <a:rPr lang="en-US" dirty="0" err="1">
                <a:latin typeface="Symbol" pitchFamily="18" charset="2"/>
              </a:rPr>
              <a:t>N</a:t>
            </a:r>
            <a:r>
              <a:rPr lang="en-US" dirty="0">
                <a:latin typeface="Symbol" pitchFamily="18" charset="2"/>
              </a:rPr>
              <a:t>/</a:t>
            </a:r>
            <a:r>
              <a:rPr lang="en-US" dirty="0"/>
              <a:t>m</a:t>
            </a:r>
          </a:p>
        </p:txBody>
      </p:sp>
      <p:sp>
        <p:nvSpPr>
          <p:cNvPr id="38" name="TextBox 37"/>
          <p:cNvSpPr txBox="1"/>
          <p:nvPr/>
        </p:nvSpPr>
        <p:spPr>
          <a:xfrm>
            <a:off x="7211118" y="2564904"/>
            <a:ext cx="1882247" cy="646331"/>
          </a:xfrm>
          <a:prstGeom prst="rect">
            <a:avLst/>
          </a:prstGeom>
          <a:noFill/>
        </p:spPr>
        <p:txBody>
          <a:bodyPr wrap="none" rtlCol="0">
            <a:spAutoFit/>
          </a:bodyPr>
          <a:lstStyle/>
          <a:p>
            <a:r>
              <a:rPr lang="en-US" dirty="0" err="1"/>
              <a:t>x</a:t>
            </a:r>
            <a:r>
              <a:rPr lang="en-US" baseline="-25000" dirty="0" err="1"/>
              <a:t>ZPF</a:t>
            </a:r>
            <a:r>
              <a:rPr lang="en-US" dirty="0"/>
              <a:t> = 0.2 am</a:t>
            </a:r>
          </a:p>
          <a:p>
            <a:r>
              <a:rPr lang="en-US" dirty="0" err="1"/>
              <a:t>x</a:t>
            </a:r>
            <a:r>
              <a:rPr lang="en-US" baseline="-25000" dirty="0" err="1"/>
              <a:t>ZPF</a:t>
            </a:r>
            <a:r>
              <a:rPr lang="en-US" dirty="0"/>
              <a:t> = 0.2 x 10</a:t>
            </a:r>
            <a:r>
              <a:rPr lang="en-US" baseline="30000" dirty="0"/>
              <a:t>-18 </a:t>
            </a:r>
            <a:r>
              <a:rPr lang="en-US" dirty="0"/>
              <a:t>m</a:t>
            </a:r>
          </a:p>
        </p:txBody>
      </p:sp>
      <p:graphicFrame>
        <p:nvGraphicFramePr>
          <p:cNvPr id="46084" name="Object 4"/>
          <p:cNvGraphicFramePr>
            <a:graphicFrameLocks noChangeAspect="1"/>
          </p:cNvGraphicFramePr>
          <p:nvPr>
            <p:extLst>
              <p:ext uri="{D42A27DB-BD31-4B8C-83A1-F6EECF244321}">
                <p14:modId xmlns:p14="http://schemas.microsoft.com/office/powerpoint/2010/main" val="66352984"/>
              </p:ext>
            </p:extLst>
          </p:nvPr>
        </p:nvGraphicFramePr>
        <p:xfrm>
          <a:off x="582613" y="4811365"/>
          <a:ext cx="1211262" cy="777875"/>
        </p:xfrm>
        <a:graphic>
          <a:graphicData uri="http://schemas.openxmlformats.org/presentationml/2006/ole">
            <mc:AlternateContent xmlns:mc="http://schemas.openxmlformats.org/markup-compatibility/2006">
              <mc:Choice xmlns:v="urn:schemas-microsoft-com:vml" Requires="v">
                <p:oleObj spid="_x0000_s9272" name="Equation" r:id="rId5" imgW="533160" imgH="342720" progId="Equation.3">
                  <p:embed/>
                </p:oleObj>
              </mc:Choice>
              <mc:Fallback>
                <p:oleObj name="Equation" r:id="rId5" imgW="533160" imgH="342720" progId="Equation.3">
                  <p:embed/>
                  <p:pic>
                    <p:nvPicPr>
                      <p:cNvPr id="4608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3" y="4811365"/>
                        <a:ext cx="1211262"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11560" y="5589240"/>
            <a:ext cx="1090363" cy="369332"/>
          </a:xfrm>
          <a:prstGeom prst="rect">
            <a:avLst/>
          </a:prstGeom>
          <a:noFill/>
        </p:spPr>
        <p:txBody>
          <a:bodyPr wrap="none" rtlCol="0">
            <a:spAutoFit/>
          </a:bodyPr>
          <a:lstStyle/>
          <a:p>
            <a:r>
              <a:rPr lang="en-US" dirty="0"/>
              <a:t>m = 20 kg</a:t>
            </a:r>
          </a:p>
        </p:txBody>
      </p:sp>
      <p:graphicFrame>
        <p:nvGraphicFramePr>
          <p:cNvPr id="46085" name="Object 5"/>
          <p:cNvGraphicFramePr>
            <a:graphicFrameLocks noChangeAspect="1"/>
          </p:cNvGraphicFramePr>
          <p:nvPr>
            <p:extLst>
              <p:ext uri="{D42A27DB-BD31-4B8C-83A1-F6EECF244321}">
                <p14:modId xmlns:p14="http://schemas.microsoft.com/office/powerpoint/2010/main" val="2345079177"/>
              </p:ext>
            </p:extLst>
          </p:nvPr>
        </p:nvGraphicFramePr>
        <p:xfrm>
          <a:off x="627063" y="3327400"/>
          <a:ext cx="1281112" cy="893763"/>
        </p:xfrm>
        <a:graphic>
          <a:graphicData uri="http://schemas.openxmlformats.org/presentationml/2006/ole">
            <mc:AlternateContent xmlns:mc="http://schemas.openxmlformats.org/markup-compatibility/2006">
              <mc:Choice xmlns:v="urn:schemas-microsoft-com:vml" Requires="v">
                <p:oleObj spid="_x0000_s9273" name="Equation" r:id="rId7" imgW="545760" imgH="380880" progId="Equation.3">
                  <p:embed/>
                </p:oleObj>
              </mc:Choice>
              <mc:Fallback>
                <p:oleObj name="Equation" r:id="rId7" imgW="545760" imgH="380880" progId="Equation.3">
                  <p:embed/>
                  <p:pic>
                    <p:nvPicPr>
                      <p:cNvPr id="4608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3327400"/>
                        <a:ext cx="1281112" cy="893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6" name="Object 6"/>
          <p:cNvGraphicFramePr>
            <a:graphicFrameLocks noChangeAspect="1"/>
          </p:cNvGraphicFramePr>
          <p:nvPr>
            <p:extLst>
              <p:ext uri="{D42A27DB-BD31-4B8C-83A1-F6EECF244321}">
                <p14:modId xmlns:p14="http://schemas.microsoft.com/office/powerpoint/2010/main" val="2429964503"/>
              </p:ext>
            </p:extLst>
          </p:nvPr>
        </p:nvGraphicFramePr>
        <p:xfrm>
          <a:off x="3543300" y="4752975"/>
          <a:ext cx="2057400" cy="984250"/>
        </p:xfrm>
        <a:graphic>
          <a:graphicData uri="http://schemas.openxmlformats.org/presentationml/2006/ole">
            <mc:AlternateContent xmlns:mc="http://schemas.openxmlformats.org/markup-compatibility/2006">
              <mc:Choice xmlns:v="urn:schemas-microsoft-com:vml" Requires="v">
                <p:oleObj spid="_x0000_s9274" name="Equation" r:id="rId9" imgW="876240" imgH="419040" progId="Equation.3">
                  <p:embed/>
                </p:oleObj>
              </mc:Choice>
              <mc:Fallback>
                <p:oleObj name="Equation" r:id="rId9" imgW="876240" imgH="419040" progId="Equation.3">
                  <p:embed/>
                  <p:pic>
                    <p:nvPicPr>
                      <p:cNvPr id="4608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3300" y="4752975"/>
                        <a:ext cx="205740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981192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8679" y="1700808"/>
            <a:ext cx="1440651" cy="1477328"/>
          </a:xfrm>
          <a:prstGeom prst="rect">
            <a:avLst/>
          </a:prstGeom>
          <a:noFill/>
        </p:spPr>
        <p:txBody>
          <a:bodyPr wrap="none" rtlCol="0">
            <a:spAutoFit/>
          </a:bodyPr>
          <a:lstStyle/>
          <a:p>
            <a:r>
              <a:rPr lang="en-US" dirty="0"/>
              <a:t>L = 120 </a:t>
            </a:r>
            <a:r>
              <a:rPr lang="en-US" dirty="0">
                <a:latin typeface="Symbol" pitchFamily="18" charset="2"/>
              </a:rPr>
              <a:t>m</a:t>
            </a:r>
            <a:r>
              <a:rPr lang="en-US" dirty="0"/>
              <a:t>m</a:t>
            </a:r>
          </a:p>
          <a:p>
            <a:r>
              <a:rPr lang="en-US" dirty="0"/>
              <a:t>w = 3 </a:t>
            </a:r>
            <a:r>
              <a:rPr lang="en-US" dirty="0">
                <a:latin typeface="Symbol" pitchFamily="18" charset="2"/>
              </a:rPr>
              <a:t>m</a:t>
            </a:r>
            <a:r>
              <a:rPr lang="en-US" dirty="0"/>
              <a:t>m</a:t>
            </a:r>
          </a:p>
          <a:p>
            <a:r>
              <a:rPr lang="en-US" dirty="0"/>
              <a:t>t = 100 nm</a:t>
            </a:r>
          </a:p>
          <a:p>
            <a:r>
              <a:rPr lang="en-US" dirty="0" err="1"/>
              <a:t>E</a:t>
            </a:r>
            <a:r>
              <a:rPr lang="en-US" baseline="-25000" dirty="0" err="1"/>
              <a:t>Si</a:t>
            </a:r>
            <a:r>
              <a:rPr lang="en-US" dirty="0"/>
              <a:t> = 169 </a:t>
            </a:r>
            <a:r>
              <a:rPr lang="en-US" dirty="0" err="1"/>
              <a:t>Gpa</a:t>
            </a:r>
            <a:endParaRPr lang="en-US" dirty="0"/>
          </a:p>
          <a:p>
            <a:r>
              <a:rPr lang="en-US" dirty="0">
                <a:latin typeface="Symbol" pitchFamily="18" charset="2"/>
              </a:rPr>
              <a:t>r</a:t>
            </a:r>
            <a:r>
              <a:rPr lang="en-US" dirty="0"/>
              <a:t> = 2.3 g/cm</a:t>
            </a:r>
            <a:r>
              <a:rPr lang="en-US" baseline="30000" dirty="0"/>
              <a:t>3</a:t>
            </a:r>
            <a:endParaRPr lang="en-US" dirty="0"/>
          </a:p>
        </p:txBody>
      </p:sp>
      <p:sp>
        <p:nvSpPr>
          <p:cNvPr id="5" name="Title 4"/>
          <p:cNvSpPr>
            <a:spLocks noGrp="1"/>
          </p:cNvSpPr>
          <p:nvPr>
            <p:ph type="title"/>
          </p:nvPr>
        </p:nvSpPr>
        <p:spPr/>
        <p:txBody>
          <a:bodyPr/>
          <a:lstStyle/>
          <a:p>
            <a:pPr algn="ctr"/>
            <a:r>
              <a:rPr lang="en-US" dirty="0" err="1"/>
              <a:t>Nanomechanics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26</a:t>
            </a:fld>
            <a:endParaRPr lang="en-US" dirty="0"/>
          </a:p>
        </p:txBody>
      </p:sp>
      <p:graphicFrame>
        <p:nvGraphicFramePr>
          <p:cNvPr id="33" name="Object 1"/>
          <p:cNvGraphicFramePr>
            <a:graphicFrameLocks noChangeAspect="1"/>
          </p:cNvGraphicFramePr>
          <p:nvPr>
            <p:extLst>
              <p:ext uri="{D42A27DB-BD31-4B8C-83A1-F6EECF244321}">
                <p14:modId xmlns:p14="http://schemas.microsoft.com/office/powerpoint/2010/main" val="2169983694"/>
              </p:ext>
            </p:extLst>
          </p:nvPr>
        </p:nvGraphicFramePr>
        <p:xfrm>
          <a:off x="626591" y="3327326"/>
          <a:ext cx="1281113" cy="893762"/>
        </p:xfrm>
        <a:graphic>
          <a:graphicData uri="http://schemas.openxmlformats.org/presentationml/2006/ole">
            <mc:AlternateContent xmlns:mc="http://schemas.openxmlformats.org/markup-compatibility/2006">
              <mc:Choice xmlns:v="urn:schemas-microsoft-com:vml" Requires="v">
                <p:oleObj spid="_x0000_s10296" name="Equation" r:id="rId4" imgW="545760" imgH="380880" progId="Equation.3">
                  <p:embed/>
                </p:oleObj>
              </mc:Choice>
              <mc:Fallback>
                <p:oleObj name="Equation" r:id="rId4" imgW="545760" imgH="380880" progId="Equation.3">
                  <p:embed/>
                  <p:pic>
                    <p:nvPicPr>
                      <p:cNvPr id="33"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91" y="3327326"/>
                        <a:ext cx="1281113" cy="89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548679" y="4437112"/>
            <a:ext cx="1345240" cy="369332"/>
          </a:xfrm>
          <a:prstGeom prst="rect">
            <a:avLst/>
          </a:prstGeom>
          <a:noFill/>
        </p:spPr>
        <p:txBody>
          <a:bodyPr wrap="none" rtlCol="0">
            <a:spAutoFit/>
          </a:bodyPr>
          <a:lstStyle/>
          <a:p>
            <a:r>
              <a:rPr lang="en-US" dirty="0"/>
              <a:t>k = 73 </a:t>
            </a:r>
            <a:r>
              <a:rPr lang="en-US" dirty="0" err="1">
                <a:latin typeface="Symbol" pitchFamily="18" charset="2"/>
              </a:rPr>
              <a:t>mN</a:t>
            </a:r>
            <a:r>
              <a:rPr lang="en-US" dirty="0">
                <a:latin typeface="Symbol" pitchFamily="18" charset="2"/>
              </a:rPr>
              <a:t>/</a:t>
            </a:r>
            <a:r>
              <a:rPr lang="en-US" dirty="0"/>
              <a:t>m</a:t>
            </a:r>
          </a:p>
        </p:txBody>
      </p:sp>
      <p:pic>
        <p:nvPicPr>
          <p:cNvPr id="10" name="Picture 7" descr="N:\Experiments\FIB\20110425_session4_SEM\W8L10R_3D_FullChip.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359" t="37430" r="18347" b="20526"/>
          <a:stretch/>
        </p:blipFill>
        <p:spPr bwMode="auto">
          <a:xfrm flipH="1">
            <a:off x="2249921" y="1484784"/>
            <a:ext cx="4644159" cy="3096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1560" y="5589240"/>
            <a:ext cx="1107996" cy="369332"/>
          </a:xfrm>
          <a:prstGeom prst="rect">
            <a:avLst/>
          </a:prstGeom>
          <a:noFill/>
        </p:spPr>
        <p:txBody>
          <a:bodyPr wrap="none" rtlCol="0">
            <a:spAutoFit/>
          </a:bodyPr>
          <a:lstStyle/>
          <a:p>
            <a:r>
              <a:rPr lang="en-US" dirty="0"/>
              <a:t>m = 20 pg</a:t>
            </a:r>
          </a:p>
        </p:txBody>
      </p:sp>
      <p:graphicFrame>
        <p:nvGraphicFramePr>
          <p:cNvPr id="47109" name="Object 5"/>
          <p:cNvGraphicFramePr>
            <a:graphicFrameLocks noChangeAspect="1"/>
          </p:cNvGraphicFramePr>
          <p:nvPr>
            <p:extLst>
              <p:ext uri="{D42A27DB-BD31-4B8C-83A1-F6EECF244321}">
                <p14:modId xmlns:p14="http://schemas.microsoft.com/office/powerpoint/2010/main" val="3329148563"/>
              </p:ext>
            </p:extLst>
          </p:nvPr>
        </p:nvGraphicFramePr>
        <p:xfrm>
          <a:off x="3543300" y="4752975"/>
          <a:ext cx="2057400" cy="984250"/>
        </p:xfrm>
        <a:graphic>
          <a:graphicData uri="http://schemas.openxmlformats.org/presentationml/2006/ole">
            <mc:AlternateContent xmlns:mc="http://schemas.openxmlformats.org/markup-compatibility/2006">
              <mc:Choice xmlns:v="urn:schemas-microsoft-com:vml" Requires="v">
                <p:oleObj spid="_x0000_s10297" name="Equation" r:id="rId7" imgW="876240" imgH="419040" progId="Equation.3">
                  <p:embed/>
                </p:oleObj>
              </mc:Choice>
              <mc:Fallback>
                <p:oleObj name="Equation" r:id="rId7" imgW="876240" imgH="419040" progId="Equation.3">
                  <p:embed/>
                  <p:pic>
                    <p:nvPicPr>
                      <p:cNvPr id="4710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300" y="4752975"/>
                        <a:ext cx="205740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7211118" y="2564904"/>
            <a:ext cx="1882247" cy="646331"/>
          </a:xfrm>
          <a:prstGeom prst="rect">
            <a:avLst/>
          </a:prstGeom>
          <a:noFill/>
        </p:spPr>
        <p:txBody>
          <a:bodyPr wrap="none" rtlCol="0">
            <a:spAutoFit/>
          </a:bodyPr>
          <a:lstStyle/>
          <a:p>
            <a:r>
              <a:rPr lang="en-US" dirty="0" err="1"/>
              <a:t>x</a:t>
            </a:r>
            <a:r>
              <a:rPr lang="en-US" baseline="-25000" dirty="0" err="1"/>
              <a:t>ZPF</a:t>
            </a:r>
            <a:r>
              <a:rPr lang="en-US" dirty="0"/>
              <a:t> = 0.2 pm</a:t>
            </a:r>
          </a:p>
          <a:p>
            <a:r>
              <a:rPr lang="en-US" dirty="0" err="1"/>
              <a:t>x</a:t>
            </a:r>
            <a:r>
              <a:rPr lang="en-US" baseline="-25000" dirty="0" err="1"/>
              <a:t>ZPF</a:t>
            </a:r>
            <a:r>
              <a:rPr lang="en-US" dirty="0"/>
              <a:t> = 0.2 x 10</a:t>
            </a:r>
            <a:r>
              <a:rPr lang="en-US" baseline="30000" dirty="0"/>
              <a:t>-12 </a:t>
            </a:r>
            <a:r>
              <a:rPr lang="en-US" dirty="0"/>
              <a:t>m</a:t>
            </a:r>
          </a:p>
        </p:txBody>
      </p:sp>
      <p:graphicFrame>
        <p:nvGraphicFramePr>
          <p:cNvPr id="47110" name="Object 6"/>
          <p:cNvGraphicFramePr>
            <a:graphicFrameLocks noChangeAspect="1"/>
          </p:cNvGraphicFramePr>
          <p:nvPr>
            <p:extLst>
              <p:ext uri="{D42A27DB-BD31-4B8C-83A1-F6EECF244321}">
                <p14:modId xmlns:p14="http://schemas.microsoft.com/office/powerpoint/2010/main" val="2241494889"/>
              </p:ext>
            </p:extLst>
          </p:nvPr>
        </p:nvGraphicFramePr>
        <p:xfrm>
          <a:off x="582613" y="4806677"/>
          <a:ext cx="1211262" cy="777875"/>
        </p:xfrm>
        <a:graphic>
          <a:graphicData uri="http://schemas.openxmlformats.org/presentationml/2006/ole">
            <mc:AlternateContent xmlns:mc="http://schemas.openxmlformats.org/markup-compatibility/2006">
              <mc:Choice xmlns:v="urn:schemas-microsoft-com:vml" Requires="v">
                <p:oleObj spid="_x0000_s10298" name="Equation" r:id="rId9" imgW="533160" imgH="342720" progId="Equation.3">
                  <p:embed/>
                </p:oleObj>
              </mc:Choice>
              <mc:Fallback>
                <p:oleObj name="Equation" r:id="rId9" imgW="533160" imgH="342720" progId="Equation.3">
                  <p:embed/>
                  <p:pic>
                    <p:nvPicPr>
                      <p:cNvPr id="4711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613" y="4806677"/>
                        <a:ext cx="1211262"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6175990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Carbon </a:t>
            </a:r>
            <a:r>
              <a:rPr lang="en-US" dirty="0" err="1"/>
              <a:t>nanotube</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pPr/>
              <a:t>27</a:t>
            </a:fld>
            <a:endParaRPr lang="en-US"/>
          </a:p>
        </p:txBody>
      </p:sp>
      <p:pic>
        <p:nvPicPr>
          <p:cNvPr id="48130" name="Picture 2" descr="image of a carbon nanotube model"/>
          <p:cNvPicPr>
            <a:picLocks noChangeAspect="1" noChangeArrowheads="1"/>
          </p:cNvPicPr>
          <p:nvPr/>
        </p:nvPicPr>
        <p:blipFill>
          <a:blip r:embed="rId3" cstate="print"/>
          <a:srcRect/>
          <a:stretch>
            <a:fillRect/>
          </a:stretch>
        </p:blipFill>
        <p:spPr bwMode="auto">
          <a:xfrm>
            <a:off x="3195638" y="1613942"/>
            <a:ext cx="2752725" cy="2752725"/>
          </a:xfrm>
          <a:prstGeom prst="rect">
            <a:avLst/>
          </a:prstGeom>
          <a:noFill/>
        </p:spPr>
      </p:pic>
      <p:grpSp>
        <p:nvGrpSpPr>
          <p:cNvPr id="4" name="Group 9"/>
          <p:cNvGrpSpPr/>
          <p:nvPr/>
        </p:nvGrpSpPr>
        <p:grpSpPr>
          <a:xfrm>
            <a:off x="395536" y="1556792"/>
            <a:ext cx="8523101" cy="4180433"/>
            <a:chOff x="395536" y="1556792"/>
            <a:chExt cx="8523101" cy="4180433"/>
          </a:xfrm>
        </p:grpSpPr>
        <p:pic>
          <p:nvPicPr>
            <p:cNvPr id="9" name="Picture 2"/>
            <p:cNvPicPr>
              <a:picLocks noChangeAspect="1" noChangeArrowheads="1"/>
            </p:cNvPicPr>
            <p:nvPr/>
          </p:nvPicPr>
          <p:blipFill>
            <a:blip r:embed="rId4" cstate="print"/>
            <a:srcRect/>
            <a:stretch>
              <a:fillRect/>
            </a:stretch>
          </p:blipFill>
          <p:spPr bwMode="auto">
            <a:xfrm>
              <a:off x="2667000" y="1556792"/>
              <a:ext cx="3810000" cy="2867025"/>
            </a:xfrm>
            <a:prstGeom prst="rect">
              <a:avLst/>
            </a:prstGeom>
            <a:noFill/>
            <a:ln w="9525">
              <a:noFill/>
              <a:miter lim="800000"/>
              <a:headEnd/>
              <a:tailEnd/>
            </a:ln>
          </p:spPr>
        </p:pic>
        <p:sp>
          <p:nvSpPr>
            <p:cNvPr id="13" name="TextBox 12"/>
            <p:cNvSpPr txBox="1"/>
            <p:nvPr/>
          </p:nvSpPr>
          <p:spPr>
            <a:xfrm>
              <a:off x="395536" y="2636912"/>
              <a:ext cx="1850186" cy="646331"/>
            </a:xfrm>
            <a:prstGeom prst="rect">
              <a:avLst/>
            </a:prstGeom>
            <a:noFill/>
          </p:spPr>
          <p:txBody>
            <a:bodyPr wrap="none" rtlCol="0">
              <a:spAutoFit/>
            </a:bodyPr>
            <a:lstStyle/>
            <a:p>
              <a:r>
                <a:rPr lang="en-US" dirty="0"/>
                <a:t>m = 10</a:t>
              </a:r>
              <a:r>
                <a:rPr lang="en-US" baseline="30000" dirty="0"/>
                <a:t>-21</a:t>
              </a:r>
              <a:r>
                <a:rPr lang="en-US" dirty="0"/>
                <a:t> kg</a:t>
              </a:r>
            </a:p>
            <a:p>
              <a:r>
                <a:rPr lang="en-US" dirty="0">
                  <a:latin typeface="Symbol" pitchFamily="18" charset="2"/>
                </a:rPr>
                <a:t>w</a:t>
              </a:r>
              <a:r>
                <a:rPr lang="en-US" dirty="0"/>
                <a:t> = 2</a:t>
              </a:r>
              <a:r>
                <a:rPr lang="en-US" dirty="0">
                  <a:latin typeface="Symbol" pitchFamily="18" charset="2"/>
                </a:rPr>
                <a:t>p</a:t>
              </a:r>
              <a:r>
                <a:rPr lang="en-US" dirty="0"/>
                <a:t> x 500 MHz</a:t>
              </a:r>
            </a:p>
          </p:txBody>
        </p:sp>
        <p:sp>
          <p:nvSpPr>
            <p:cNvPr id="14" name="TextBox 13"/>
            <p:cNvSpPr txBox="1"/>
            <p:nvPr/>
          </p:nvSpPr>
          <p:spPr>
            <a:xfrm>
              <a:off x="7211118" y="2636912"/>
              <a:ext cx="1707519" cy="646331"/>
            </a:xfrm>
            <a:prstGeom prst="rect">
              <a:avLst/>
            </a:prstGeom>
            <a:noFill/>
          </p:spPr>
          <p:txBody>
            <a:bodyPr wrap="none" rtlCol="0">
              <a:spAutoFit/>
            </a:bodyPr>
            <a:lstStyle/>
            <a:p>
              <a:r>
                <a:rPr lang="en-US" dirty="0" err="1"/>
                <a:t>x</a:t>
              </a:r>
              <a:r>
                <a:rPr lang="en-US" baseline="-25000" dirty="0" err="1"/>
                <a:t>ZPF</a:t>
              </a:r>
              <a:r>
                <a:rPr lang="en-US" dirty="0"/>
                <a:t> = 4 pm</a:t>
              </a:r>
            </a:p>
            <a:p>
              <a:r>
                <a:rPr lang="en-US" dirty="0" err="1"/>
                <a:t>x</a:t>
              </a:r>
              <a:r>
                <a:rPr lang="en-US" baseline="-25000" dirty="0" err="1"/>
                <a:t>ZPF</a:t>
              </a:r>
              <a:r>
                <a:rPr lang="en-US" dirty="0"/>
                <a:t> = 4 x 10</a:t>
              </a:r>
              <a:r>
                <a:rPr lang="en-US" baseline="30000" dirty="0"/>
                <a:t>-12 </a:t>
              </a:r>
              <a:r>
                <a:rPr lang="en-US" dirty="0"/>
                <a:t>m</a:t>
              </a:r>
            </a:p>
          </p:txBody>
        </p:sp>
        <p:graphicFrame>
          <p:nvGraphicFramePr>
            <p:cNvPr id="48132" name="Object 4"/>
            <p:cNvGraphicFramePr>
              <a:graphicFrameLocks noChangeAspect="1"/>
            </p:cNvGraphicFramePr>
            <p:nvPr/>
          </p:nvGraphicFramePr>
          <p:xfrm>
            <a:off x="3543300" y="4752975"/>
            <a:ext cx="2057400" cy="984250"/>
          </p:xfrm>
          <a:graphic>
            <a:graphicData uri="http://schemas.openxmlformats.org/presentationml/2006/ole">
              <mc:AlternateContent xmlns:mc="http://schemas.openxmlformats.org/markup-compatibility/2006">
                <mc:Choice xmlns:v="urn:schemas-microsoft-com:vml" Requires="v">
                  <p:oleObj spid="_x0000_s11284" name="Equation" r:id="rId5" imgW="876240" imgH="419040" progId="Equation.3">
                    <p:embed/>
                  </p:oleObj>
                </mc:Choice>
                <mc:Fallback>
                  <p:oleObj name="Equation" r:id="rId5" imgW="876240" imgH="419040" progId="Equation.3">
                    <p:embed/>
                    <p:pic>
                      <p:nvPicPr>
                        <p:cNvPr id="4813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300" y="4752975"/>
                          <a:ext cx="205740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502123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6331"/>
          </a:xfrm>
        </p:spPr>
        <p:txBody>
          <a:bodyPr/>
          <a:lstStyle/>
          <a:p>
            <a:pPr algn="ctr"/>
            <a:r>
              <a:rPr lang="en-US" dirty="0"/>
              <a:t>Quantum fluctuations of a drum</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28</a:t>
            </a:fld>
            <a:endParaRPr lang="en-US">
              <a:solidFill>
                <a:srgbClr val="000000"/>
              </a:solidFill>
            </a:endParaRPr>
          </a:p>
        </p:txBody>
      </p:sp>
      <p:pic>
        <p:nvPicPr>
          <p:cNvPr id="55298" name="Picture 2" descr="quantum drum"/>
          <p:cNvPicPr>
            <a:picLocks noChangeAspect="1" noChangeArrowheads="1"/>
          </p:cNvPicPr>
          <p:nvPr/>
        </p:nvPicPr>
        <p:blipFill>
          <a:blip r:embed="rId2" cstate="print"/>
          <a:srcRect/>
          <a:stretch>
            <a:fillRect/>
          </a:stretch>
        </p:blipFill>
        <p:spPr bwMode="auto">
          <a:xfrm>
            <a:off x="1115616" y="980728"/>
            <a:ext cx="3333750" cy="3143250"/>
          </a:xfrm>
          <a:prstGeom prst="rect">
            <a:avLst/>
          </a:prstGeom>
          <a:noFill/>
        </p:spPr>
      </p:pic>
      <p:pic>
        <p:nvPicPr>
          <p:cNvPr id="55299" name="Picture 3"/>
          <p:cNvPicPr>
            <a:picLocks noChangeAspect="1" noChangeArrowheads="1"/>
          </p:cNvPicPr>
          <p:nvPr/>
        </p:nvPicPr>
        <p:blipFill>
          <a:blip r:embed="rId3" cstate="print"/>
          <a:srcRect/>
          <a:stretch>
            <a:fillRect/>
          </a:stretch>
        </p:blipFill>
        <p:spPr bwMode="auto">
          <a:xfrm>
            <a:off x="5148064" y="3356992"/>
            <a:ext cx="3456384" cy="2622548"/>
          </a:xfrm>
          <a:prstGeom prst="rect">
            <a:avLst/>
          </a:prstGeom>
          <a:noFill/>
          <a:ln w="38100">
            <a:solidFill>
              <a:srgbClr val="FFFF00"/>
            </a:solidFill>
            <a:miter lim="800000"/>
            <a:headEnd/>
            <a:tailEnd/>
          </a:ln>
        </p:spPr>
      </p:pic>
      <p:cxnSp>
        <p:nvCxnSpPr>
          <p:cNvPr id="6" name="Straight Arrow Connector 5"/>
          <p:cNvCxnSpPr/>
          <p:nvPr/>
        </p:nvCxnSpPr>
        <p:spPr>
          <a:xfrm flipH="1" flipV="1">
            <a:off x="3779912" y="2204864"/>
            <a:ext cx="1368152" cy="1152128"/>
          </a:xfrm>
          <a:prstGeom prst="straightConnector1">
            <a:avLst/>
          </a:prstGeom>
          <a:ln w="38100">
            <a:solidFill>
              <a:srgbClr val="FFFF00"/>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92280" y="5589240"/>
            <a:ext cx="1492716" cy="369332"/>
          </a:xfrm>
          <a:prstGeom prst="rect">
            <a:avLst/>
          </a:prstGeom>
          <a:noFill/>
        </p:spPr>
        <p:txBody>
          <a:bodyPr wrap="none" rtlCol="0">
            <a:spAutoFit/>
          </a:bodyPr>
          <a:lstStyle/>
          <a:p>
            <a:r>
              <a:rPr lang="en-US" dirty="0" err="1">
                <a:solidFill>
                  <a:schemeClr val="bg1"/>
                </a:solidFill>
              </a:rPr>
              <a:t>Lehnert</a:t>
            </a:r>
            <a:r>
              <a:rPr lang="en-US" dirty="0">
                <a:solidFill>
                  <a:schemeClr val="bg1"/>
                </a:solidFill>
              </a:rPr>
              <a:t>, 2011</a:t>
            </a:r>
          </a:p>
        </p:txBody>
      </p:sp>
    </p:spTree>
    <p:extLst>
      <p:ext uri="{BB962C8B-B14F-4D97-AF65-F5344CB8AC3E}">
        <p14:creationId xmlns:p14="http://schemas.microsoft.com/office/powerpoint/2010/main" val="12373429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study </a:t>
            </a:r>
            <a:r>
              <a:rPr lang="en-US" dirty="0" err="1"/>
              <a:t>nanomechanics</a:t>
            </a:r>
            <a:r>
              <a:rPr lang="en-US" dirty="0"/>
              <a:t>?</a:t>
            </a:r>
          </a:p>
        </p:txBody>
      </p:sp>
      <p:sp>
        <p:nvSpPr>
          <p:cNvPr id="3" name="Content Placeholder 2"/>
          <p:cNvSpPr>
            <a:spLocks noGrp="1"/>
          </p:cNvSpPr>
          <p:nvPr>
            <p:ph idx="1"/>
          </p:nvPr>
        </p:nvSpPr>
        <p:spPr/>
        <p:txBody>
          <a:bodyPr/>
          <a:lstStyle/>
          <a:p>
            <a:r>
              <a:rPr lang="en-US" dirty="0"/>
              <a:t>Link between classical mechanics and statistical mechanics</a:t>
            </a:r>
          </a:p>
          <a:p>
            <a:endParaRPr lang="en-US" dirty="0"/>
          </a:p>
          <a:p>
            <a:r>
              <a:rPr lang="en-US" dirty="0"/>
              <a:t>Link between classical mechanics and quantum mechanics</a:t>
            </a:r>
          </a:p>
          <a:p>
            <a:endParaRPr lang="en-US" dirty="0"/>
          </a:p>
          <a:p>
            <a:r>
              <a:rPr lang="en-US" dirty="0"/>
              <a:t>Smaller sensors are more sensitive</a:t>
            </a:r>
          </a:p>
          <a:p>
            <a:endParaRPr lang="en-US" dirty="0"/>
          </a:p>
        </p:txBody>
      </p:sp>
      <p:sp>
        <p:nvSpPr>
          <p:cNvPr id="6" name="Slide Number Placeholder 5"/>
          <p:cNvSpPr>
            <a:spLocks noGrp="1"/>
          </p:cNvSpPr>
          <p:nvPr>
            <p:ph type="sldNum" sz="quarter" idx="12"/>
          </p:nvPr>
        </p:nvSpPr>
        <p:spPr/>
        <p:txBody>
          <a:bodyPr/>
          <a:lstStyle/>
          <a:p>
            <a:fld id="{9AEBEE21-12FB-43BD-A778-3E1220921173}" type="slidenum">
              <a:rPr lang="en-US" smtClean="0"/>
              <a:pPr/>
              <a:t>29</a:t>
            </a:fld>
            <a:endParaRPr lang="en-US"/>
          </a:p>
        </p:txBody>
      </p:sp>
    </p:spTree>
    <p:extLst>
      <p:ext uri="{BB962C8B-B14F-4D97-AF65-F5344CB8AC3E}">
        <p14:creationId xmlns:p14="http://schemas.microsoft.com/office/powerpoint/2010/main" val="37040994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a:t>
            </a:r>
          </a:p>
        </p:txBody>
      </p:sp>
      <p:sp>
        <p:nvSpPr>
          <p:cNvPr id="3" name="Content Placeholder 2"/>
          <p:cNvSpPr>
            <a:spLocks noGrp="1"/>
          </p:cNvSpPr>
          <p:nvPr>
            <p:ph idx="1"/>
          </p:nvPr>
        </p:nvSpPr>
        <p:spPr/>
        <p:txBody>
          <a:bodyPr>
            <a:normAutofit/>
          </a:bodyPr>
          <a:lstStyle/>
          <a:p>
            <a:r>
              <a:rPr lang="en-US" dirty="0"/>
              <a:t>Course Leader/Lectures:</a:t>
            </a:r>
          </a:p>
          <a:p>
            <a:pPr lvl="1"/>
            <a:endParaRPr lang="en-US" dirty="0"/>
          </a:p>
          <a:p>
            <a:pPr lvl="1"/>
            <a:r>
              <a:rPr lang="en-US" dirty="0"/>
              <a:t>Prof. Martino Poggio</a:t>
            </a:r>
          </a:p>
          <a:p>
            <a:pPr lvl="1"/>
            <a:endParaRPr lang="en-US" dirty="0"/>
          </a:p>
          <a:p>
            <a:r>
              <a:rPr lang="en-US" dirty="0"/>
              <a:t>Teaching Assistants/Exercises:</a:t>
            </a:r>
          </a:p>
          <a:p>
            <a:pPr lvl="1"/>
            <a:endParaRPr lang="en-US" dirty="0"/>
          </a:p>
          <a:p>
            <a:pPr lvl="1"/>
            <a:r>
              <a:rPr lang="en-US" dirty="0"/>
              <a:t>Dr. </a:t>
            </a:r>
            <a:r>
              <a:rPr lang="en-CH" dirty="0"/>
              <a:t>E</a:t>
            </a:r>
            <a:r>
              <a:rPr lang="en-US" dirty="0"/>
              <a:t>s</a:t>
            </a:r>
            <a:r>
              <a:rPr lang="en-CH" dirty="0"/>
              <a:t>t</a:t>
            </a:r>
            <a:r>
              <a:rPr lang="en-US" dirty="0"/>
              <a:t>e</a:t>
            </a:r>
            <a:r>
              <a:rPr lang="en-CH" dirty="0"/>
              <a:t>f</a:t>
            </a:r>
            <a:r>
              <a:rPr lang="en-US" dirty="0"/>
              <a:t>a</a:t>
            </a:r>
            <a:r>
              <a:rPr lang="en-CH" dirty="0"/>
              <a:t>n</a:t>
            </a:r>
            <a:r>
              <a:rPr lang="en-US" dirty="0" err="1"/>
              <a:t>i</a:t>
            </a:r>
            <a:r>
              <a:rPr lang="en-CH" dirty="0"/>
              <a:t> </a:t>
            </a:r>
            <a:r>
              <a:rPr lang="en-US" dirty="0"/>
              <a:t>M</a:t>
            </a:r>
            <a:r>
              <a:rPr lang="en-CH" dirty="0"/>
              <a:t>a</a:t>
            </a:r>
            <a:r>
              <a:rPr lang="en-US" dirty="0"/>
              <a:t>r</a:t>
            </a:r>
            <a:r>
              <a:rPr lang="en-CH" dirty="0"/>
              <a:t>c</a:t>
            </a:r>
            <a:r>
              <a:rPr lang="en-US" dirty="0"/>
              <a:t>h</a:t>
            </a:r>
            <a:r>
              <a:rPr lang="en-CH" dirty="0" err="1"/>
              <a:t>i</a:t>
            </a:r>
            <a:r>
              <a:rPr lang="en-US" dirty="0"/>
              <a:t>o</a:t>
            </a:r>
            <a:r>
              <a:rPr lang="en-CH" dirty="0"/>
              <a:t>r</a:t>
            </a:r>
            <a:r>
              <a:rPr lang="en-US" dirty="0" err="1"/>
              <a:t>i</a:t>
            </a:r>
            <a:endParaRPr lang="en-CH" dirty="0"/>
          </a:p>
          <a:p>
            <a:pPr lvl="1"/>
            <a:endParaRPr lang="en-CH" dirty="0"/>
          </a:p>
          <a:p>
            <a:pPr lvl="1"/>
            <a:r>
              <a:rPr lang="en-CH" dirty="0"/>
              <a:t>L</a:t>
            </a:r>
            <a:r>
              <a:rPr lang="en-US" dirty="0"/>
              <a:t>u</a:t>
            </a:r>
            <a:r>
              <a:rPr lang="en-CH" dirty="0"/>
              <a:t>k</a:t>
            </a:r>
            <a:r>
              <a:rPr lang="en-US" dirty="0"/>
              <a:t>a</a:t>
            </a:r>
            <a:r>
              <a:rPr lang="en-CH" dirty="0"/>
              <a:t>s </a:t>
            </a:r>
            <a:r>
              <a:rPr lang="en-US" dirty="0"/>
              <a:t>S</a:t>
            </a:r>
            <a:r>
              <a:rPr lang="en-CH" dirty="0"/>
              <a:t>c</a:t>
            </a:r>
            <a:r>
              <a:rPr lang="en-US" dirty="0"/>
              <a:t>h</a:t>
            </a:r>
            <a:r>
              <a:rPr lang="en-CH" dirty="0"/>
              <a:t>n</a:t>
            </a:r>
            <a:r>
              <a:rPr lang="en-US" dirty="0"/>
              <a:t>e</a:t>
            </a:r>
            <a:r>
              <a:rPr lang="en-CH" dirty="0" err="1"/>
              <a:t>i</a:t>
            </a:r>
            <a:r>
              <a:rPr lang="en-US" dirty="0"/>
              <a:t>d</a:t>
            </a:r>
            <a:r>
              <a:rPr lang="en-CH" dirty="0"/>
              <a:t>e</a:t>
            </a:r>
            <a:r>
              <a:rPr lang="en-US" dirty="0"/>
              <a:t>r</a:t>
            </a:r>
          </a:p>
          <a:p>
            <a:pPr lvl="1"/>
            <a:endParaRPr lang="en-US"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3</a:t>
            </a:fld>
            <a:endParaRPr lang="en-US"/>
          </a:p>
        </p:txBody>
      </p:sp>
      <p:pic>
        <p:nvPicPr>
          <p:cNvPr id="1026" name="Picture 2" descr="https://poggiolab.unibas.ch/wp-content/uploads/2014/06/martino-1-270x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4344" y="1828800"/>
            <a:ext cx="9387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poggiolab.unibas.ch/wp-content/uploads/2014/05/Photo_E.Marchiorismall.jpg">
            <a:extLst>
              <a:ext uri="{FF2B5EF4-FFF2-40B4-BE49-F238E27FC236}">
                <a16:creationId xmlns:a16="http://schemas.microsoft.com/office/drawing/2014/main" id="{78714DEE-25A6-44F3-8FB3-7840D43F81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7482" y="4079968"/>
            <a:ext cx="975600" cy="949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oggiolab.unibas.ch/wp-content/uploads/2019/09/Lukas_small.jpg">
            <a:extLst>
              <a:ext uri="{FF2B5EF4-FFF2-40B4-BE49-F238E27FC236}">
                <a16:creationId xmlns:a16="http://schemas.microsoft.com/office/drawing/2014/main" id="{765709C6-C02C-456E-B15B-7B16C432DA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629" y="5562600"/>
            <a:ext cx="975453" cy="94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1957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nanomechanics</a:t>
            </a:r>
            <a:r>
              <a:rPr lang="en-US" dirty="0"/>
              <a:t> good for?</a:t>
            </a:r>
            <a:endParaRPr lang="de-CH" dirty="0"/>
          </a:p>
        </p:txBody>
      </p:sp>
      <p:sp>
        <p:nvSpPr>
          <p:cNvPr id="37" name="Content Placeholder 36"/>
          <p:cNvSpPr>
            <a:spLocks noGrp="1"/>
          </p:cNvSpPr>
          <p:nvPr>
            <p:ph idx="1"/>
          </p:nvPr>
        </p:nvSpPr>
        <p:spPr/>
        <p:txBody>
          <a:bodyPr/>
          <a:lstStyle/>
          <a:p>
            <a:r>
              <a:rPr lang="en-US" dirty="0"/>
              <a:t>Smaller sensors are more sensitive!</a:t>
            </a:r>
          </a:p>
          <a:p>
            <a:pPr lvl="1"/>
            <a:endParaRPr lang="en-US" dirty="0"/>
          </a:p>
          <a:p>
            <a:pPr lvl="1"/>
            <a:r>
              <a:rPr lang="en-US" dirty="0"/>
              <a:t>Measurement of displacement</a:t>
            </a:r>
          </a:p>
          <a:p>
            <a:pPr lvl="1"/>
            <a:r>
              <a:rPr lang="en-US" dirty="0"/>
              <a:t>Measurement of mass</a:t>
            </a:r>
          </a:p>
          <a:p>
            <a:pPr lvl="1"/>
            <a:r>
              <a:rPr lang="en-US" dirty="0"/>
              <a:t>Measurement of force</a:t>
            </a:r>
          </a:p>
          <a:p>
            <a:pPr lvl="1"/>
            <a:r>
              <a:rPr lang="en-US" dirty="0"/>
              <a:t>Measurement of charge</a:t>
            </a:r>
          </a:p>
          <a:p>
            <a:pPr lvl="1"/>
            <a:r>
              <a:rPr lang="en-US" dirty="0"/>
              <a:t>Measurement of magnetic moment</a:t>
            </a:r>
            <a:endParaRPr lang="de-CH" dirty="0"/>
          </a:p>
        </p:txBody>
      </p:sp>
    </p:spTree>
    <p:extLst>
      <p:ext uri="{BB962C8B-B14F-4D97-AF65-F5344CB8AC3E}">
        <p14:creationId xmlns:p14="http://schemas.microsoft.com/office/powerpoint/2010/main" val="345401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EBEE21-12FB-43BD-A778-3E1220921173}" type="slidenum">
              <a:rPr lang="en-US" smtClean="0"/>
              <a:pPr/>
              <a:t>31</a:t>
            </a:fld>
            <a:endParaRPr lang="en-US"/>
          </a:p>
        </p:txBody>
      </p:sp>
      <p:pic>
        <p:nvPicPr>
          <p:cNvPr id="6" name="Picture 5"/>
          <p:cNvPicPr>
            <a:picLocks noChangeAspect="1"/>
          </p:cNvPicPr>
          <p:nvPr/>
        </p:nvPicPr>
        <p:blipFill>
          <a:blip r:embed="rId3"/>
          <a:stretch>
            <a:fillRect/>
          </a:stretch>
        </p:blipFill>
        <p:spPr>
          <a:xfrm>
            <a:off x="1229878" y="1417650"/>
            <a:ext cx="6829831" cy="2207700"/>
          </a:xfrm>
          <a:prstGeom prst="rect">
            <a:avLst/>
          </a:prstGeom>
        </p:spPr>
      </p:pic>
      <p:pic>
        <p:nvPicPr>
          <p:cNvPr id="7" name="Picture 6"/>
          <p:cNvPicPr>
            <a:picLocks noChangeAspect="1"/>
          </p:cNvPicPr>
          <p:nvPr/>
        </p:nvPicPr>
        <p:blipFill>
          <a:blip r:embed="rId4"/>
          <a:stretch>
            <a:fillRect/>
          </a:stretch>
        </p:blipFill>
        <p:spPr>
          <a:xfrm>
            <a:off x="564839" y="618600"/>
            <a:ext cx="8121961" cy="607200"/>
          </a:xfrm>
          <a:prstGeom prst="rect">
            <a:avLst/>
          </a:prstGeom>
        </p:spPr>
      </p:pic>
      <p:pic>
        <p:nvPicPr>
          <p:cNvPr id="8" name="Picture 7"/>
          <p:cNvPicPr>
            <a:picLocks noChangeAspect="1"/>
          </p:cNvPicPr>
          <p:nvPr/>
        </p:nvPicPr>
        <p:blipFill rotWithShape="1">
          <a:blip r:embed="rId5"/>
          <a:srcRect t="29383" b="31948"/>
          <a:stretch/>
        </p:blipFill>
        <p:spPr>
          <a:xfrm>
            <a:off x="1828800" y="4180500"/>
            <a:ext cx="5870695" cy="1447800"/>
          </a:xfrm>
          <a:prstGeom prst="rect">
            <a:avLst/>
          </a:prstGeom>
        </p:spPr>
      </p:pic>
      <p:pic>
        <p:nvPicPr>
          <p:cNvPr id="9" name="Picture 8"/>
          <p:cNvPicPr>
            <a:picLocks noChangeAspect="1"/>
          </p:cNvPicPr>
          <p:nvPr/>
        </p:nvPicPr>
        <p:blipFill>
          <a:blip r:embed="rId6"/>
          <a:stretch>
            <a:fillRect/>
          </a:stretch>
        </p:blipFill>
        <p:spPr>
          <a:xfrm>
            <a:off x="3074602" y="5679300"/>
            <a:ext cx="3140384" cy="188100"/>
          </a:xfrm>
          <a:prstGeom prst="rect">
            <a:avLst/>
          </a:prstGeom>
        </p:spPr>
      </p:pic>
    </p:spTree>
    <p:extLst>
      <p:ext uri="{BB962C8B-B14F-4D97-AF65-F5344CB8AC3E}">
        <p14:creationId xmlns:p14="http://schemas.microsoft.com/office/powerpoint/2010/main" val="3828626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EBEE21-12FB-43BD-A778-3E1220921173}" type="slidenum">
              <a:rPr lang="en-US" smtClean="0"/>
              <a:pPr/>
              <a:t>32</a:t>
            </a:fld>
            <a:endParaRPr lang="en-US"/>
          </a:p>
        </p:txBody>
      </p:sp>
      <p:pic>
        <p:nvPicPr>
          <p:cNvPr id="5" name="Picture 4"/>
          <p:cNvPicPr>
            <a:picLocks noChangeAspect="1"/>
          </p:cNvPicPr>
          <p:nvPr/>
        </p:nvPicPr>
        <p:blipFill>
          <a:blip r:embed="rId3"/>
          <a:stretch>
            <a:fillRect/>
          </a:stretch>
        </p:blipFill>
        <p:spPr>
          <a:xfrm>
            <a:off x="3098275" y="3872100"/>
            <a:ext cx="3188515" cy="2452500"/>
          </a:xfrm>
          <a:prstGeom prst="rect">
            <a:avLst/>
          </a:prstGeom>
        </p:spPr>
      </p:pic>
      <p:pic>
        <p:nvPicPr>
          <p:cNvPr id="6" name="Picture 5"/>
          <p:cNvPicPr>
            <a:picLocks noChangeAspect="1"/>
          </p:cNvPicPr>
          <p:nvPr/>
        </p:nvPicPr>
        <p:blipFill>
          <a:blip r:embed="rId4"/>
          <a:stretch>
            <a:fillRect/>
          </a:stretch>
        </p:blipFill>
        <p:spPr>
          <a:xfrm>
            <a:off x="1521198" y="6341400"/>
            <a:ext cx="3356182" cy="288000"/>
          </a:xfrm>
          <a:prstGeom prst="rect">
            <a:avLst/>
          </a:prstGeom>
        </p:spPr>
      </p:pic>
      <p:pic>
        <p:nvPicPr>
          <p:cNvPr id="7" name="Picture 6"/>
          <p:cNvPicPr>
            <a:picLocks noChangeAspect="1"/>
          </p:cNvPicPr>
          <p:nvPr/>
        </p:nvPicPr>
        <p:blipFill>
          <a:blip r:embed="rId5"/>
          <a:stretch>
            <a:fillRect/>
          </a:stretch>
        </p:blipFill>
        <p:spPr>
          <a:xfrm>
            <a:off x="4847795" y="6349650"/>
            <a:ext cx="2848405" cy="279750"/>
          </a:xfrm>
          <a:prstGeom prst="rect">
            <a:avLst/>
          </a:prstGeom>
        </p:spPr>
      </p:pic>
      <p:pic>
        <p:nvPicPr>
          <p:cNvPr id="8" name="Picture 7"/>
          <p:cNvPicPr>
            <a:picLocks noChangeAspect="1"/>
          </p:cNvPicPr>
          <p:nvPr/>
        </p:nvPicPr>
        <p:blipFill>
          <a:blip r:embed="rId6"/>
          <a:stretch>
            <a:fillRect/>
          </a:stretch>
        </p:blipFill>
        <p:spPr>
          <a:xfrm>
            <a:off x="1062467" y="436658"/>
            <a:ext cx="7164654" cy="2892169"/>
          </a:xfrm>
          <a:prstGeom prst="rect">
            <a:avLst/>
          </a:prstGeom>
        </p:spPr>
      </p:pic>
    </p:spTree>
    <p:extLst>
      <p:ext uri="{BB962C8B-B14F-4D97-AF65-F5344CB8AC3E}">
        <p14:creationId xmlns:p14="http://schemas.microsoft.com/office/powerpoint/2010/main" val="825853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EBEE21-12FB-43BD-A778-3E1220921173}" type="slidenum">
              <a:rPr lang="en-US" smtClean="0">
                <a:solidFill>
                  <a:srgbClr val="000000"/>
                </a:solidFill>
              </a:rPr>
              <a:pPr/>
              <a:t>33</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304800" y="76200"/>
            <a:ext cx="4648200" cy="694550"/>
          </a:xfrm>
          <a:prstGeom prst="rect">
            <a:avLst/>
          </a:prstGeom>
        </p:spPr>
      </p:pic>
      <p:pic>
        <p:nvPicPr>
          <p:cNvPr id="4" name="Picture 3"/>
          <p:cNvPicPr>
            <a:picLocks noChangeAspect="1"/>
          </p:cNvPicPr>
          <p:nvPr/>
        </p:nvPicPr>
        <p:blipFill>
          <a:blip r:embed="rId3"/>
          <a:stretch>
            <a:fillRect/>
          </a:stretch>
        </p:blipFill>
        <p:spPr>
          <a:xfrm>
            <a:off x="914400" y="4876800"/>
            <a:ext cx="2514600" cy="185107"/>
          </a:xfrm>
          <a:prstGeom prst="rect">
            <a:avLst/>
          </a:prstGeom>
        </p:spPr>
      </p:pic>
      <p:pic>
        <p:nvPicPr>
          <p:cNvPr id="5" name="Picture 4"/>
          <p:cNvPicPr>
            <a:picLocks noChangeAspect="1"/>
          </p:cNvPicPr>
          <p:nvPr/>
        </p:nvPicPr>
        <p:blipFill>
          <a:blip r:embed="rId4"/>
          <a:stretch>
            <a:fillRect/>
          </a:stretch>
        </p:blipFill>
        <p:spPr>
          <a:xfrm>
            <a:off x="1130085" y="1053059"/>
            <a:ext cx="2083230" cy="3524400"/>
          </a:xfrm>
          <a:prstGeom prst="rect">
            <a:avLst/>
          </a:prstGeom>
        </p:spPr>
      </p:pic>
      <p:pic>
        <p:nvPicPr>
          <p:cNvPr id="6" name="Picture 5"/>
          <p:cNvPicPr>
            <a:picLocks noChangeAspect="1"/>
          </p:cNvPicPr>
          <p:nvPr/>
        </p:nvPicPr>
        <p:blipFill>
          <a:blip r:embed="rId5"/>
          <a:stretch>
            <a:fillRect/>
          </a:stretch>
        </p:blipFill>
        <p:spPr>
          <a:xfrm>
            <a:off x="4402261" y="3044400"/>
            <a:ext cx="3968686" cy="3128400"/>
          </a:xfrm>
          <a:prstGeom prst="rect">
            <a:avLst/>
          </a:prstGeom>
        </p:spPr>
      </p:pic>
      <p:pic>
        <p:nvPicPr>
          <p:cNvPr id="7" name="Picture 6"/>
          <p:cNvPicPr>
            <a:picLocks noChangeAspect="1"/>
          </p:cNvPicPr>
          <p:nvPr/>
        </p:nvPicPr>
        <p:blipFill>
          <a:blip r:embed="rId6"/>
          <a:stretch>
            <a:fillRect/>
          </a:stretch>
        </p:blipFill>
        <p:spPr>
          <a:xfrm>
            <a:off x="3855085" y="2041800"/>
            <a:ext cx="5063041" cy="844800"/>
          </a:xfrm>
          <a:prstGeom prst="rect">
            <a:avLst/>
          </a:prstGeom>
        </p:spPr>
      </p:pic>
      <p:pic>
        <p:nvPicPr>
          <p:cNvPr id="8" name="Picture 7"/>
          <p:cNvPicPr>
            <a:picLocks noChangeAspect="1"/>
          </p:cNvPicPr>
          <p:nvPr/>
        </p:nvPicPr>
        <p:blipFill>
          <a:blip r:embed="rId7"/>
          <a:stretch>
            <a:fillRect/>
          </a:stretch>
        </p:blipFill>
        <p:spPr>
          <a:xfrm>
            <a:off x="4607828" y="6330600"/>
            <a:ext cx="3557553" cy="222600"/>
          </a:xfrm>
          <a:prstGeom prst="rect">
            <a:avLst/>
          </a:prstGeom>
        </p:spPr>
      </p:pic>
    </p:spTree>
    <p:extLst>
      <p:ext uri="{BB962C8B-B14F-4D97-AF65-F5344CB8AC3E}">
        <p14:creationId xmlns:p14="http://schemas.microsoft.com/office/powerpoint/2010/main" val="1333464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Weighing a single atom</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solidFill>
                  <a:srgbClr val="000000"/>
                </a:solidFill>
              </a:rPr>
              <a:pPr/>
              <a:t>34</a:t>
            </a:fld>
            <a:endParaRPr lang="en-US">
              <a:solidFill>
                <a:srgbClr val="000000"/>
              </a:solidFill>
            </a:endParaRPr>
          </a:p>
        </p:txBody>
      </p:sp>
      <p:pic>
        <p:nvPicPr>
          <p:cNvPr id="59394" name="Picture 2"/>
          <p:cNvPicPr>
            <a:picLocks noChangeAspect="1" noChangeArrowheads="1"/>
          </p:cNvPicPr>
          <p:nvPr/>
        </p:nvPicPr>
        <p:blipFill>
          <a:blip r:embed="rId2" cstate="print"/>
          <a:srcRect/>
          <a:stretch>
            <a:fillRect/>
          </a:stretch>
        </p:blipFill>
        <p:spPr bwMode="auto">
          <a:xfrm>
            <a:off x="179512" y="1700807"/>
            <a:ext cx="4392487" cy="3120757"/>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4716016" y="1628800"/>
            <a:ext cx="4358950" cy="3240360"/>
          </a:xfrm>
          <a:prstGeom prst="rect">
            <a:avLst/>
          </a:prstGeom>
          <a:noFill/>
          <a:ln w="9525">
            <a:noFill/>
            <a:miter lim="800000"/>
            <a:headEnd/>
            <a:tailEnd/>
          </a:ln>
        </p:spPr>
      </p:pic>
      <p:sp>
        <p:nvSpPr>
          <p:cNvPr id="7" name="TextBox 6"/>
          <p:cNvSpPr txBox="1"/>
          <p:nvPr/>
        </p:nvSpPr>
        <p:spPr>
          <a:xfrm>
            <a:off x="7884368" y="4869160"/>
            <a:ext cx="1185004" cy="369332"/>
          </a:xfrm>
          <a:prstGeom prst="rect">
            <a:avLst/>
          </a:prstGeom>
          <a:noFill/>
        </p:spPr>
        <p:txBody>
          <a:bodyPr wrap="none" rtlCol="0">
            <a:spAutoFit/>
          </a:bodyPr>
          <a:lstStyle/>
          <a:p>
            <a:r>
              <a:rPr lang="en-US" dirty="0" err="1">
                <a:solidFill>
                  <a:schemeClr val="bg1"/>
                </a:solidFill>
              </a:rPr>
              <a:t>Zettl</a:t>
            </a:r>
            <a:r>
              <a:rPr lang="en-US" dirty="0">
                <a:solidFill>
                  <a:schemeClr val="bg1"/>
                </a:solidFill>
              </a:rPr>
              <a:t>, 2008</a:t>
            </a:r>
          </a:p>
        </p:txBody>
      </p:sp>
    </p:spTree>
    <p:extLst>
      <p:ext uri="{BB962C8B-B14F-4D97-AF65-F5344CB8AC3E}">
        <p14:creationId xmlns:p14="http://schemas.microsoft.com/office/powerpoint/2010/main" val="9167270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5200" y="2678668"/>
            <a:ext cx="1236236" cy="369332"/>
          </a:xfrm>
          <a:prstGeom prst="rect">
            <a:avLst/>
          </a:prstGeom>
          <a:noFill/>
        </p:spPr>
        <p:txBody>
          <a:bodyPr wrap="none" rtlCol="0">
            <a:spAutoFit/>
          </a:bodyPr>
          <a:lstStyle/>
          <a:p>
            <a:r>
              <a:rPr lang="en-US" dirty="0">
                <a:solidFill>
                  <a:schemeClr val="bg1"/>
                </a:solidFill>
              </a:rPr>
              <a:t>21.10.2016</a:t>
            </a:r>
          </a:p>
        </p:txBody>
      </p:sp>
      <p:pic>
        <p:nvPicPr>
          <p:cNvPr id="7" name="Picture 6">
            <a:extLst>
              <a:ext uri="{FF2B5EF4-FFF2-40B4-BE49-F238E27FC236}">
                <a16:creationId xmlns:a16="http://schemas.microsoft.com/office/drawing/2014/main" id="{06B5E8DC-F641-4447-AEC1-0B1111610FF1}"/>
              </a:ext>
            </a:extLst>
          </p:cNvPr>
          <p:cNvPicPr>
            <a:picLocks noChangeAspect="1"/>
          </p:cNvPicPr>
          <p:nvPr/>
        </p:nvPicPr>
        <p:blipFill>
          <a:blip r:embed="rId3"/>
          <a:stretch>
            <a:fillRect/>
          </a:stretch>
        </p:blipFill>
        <p:spPr>
          <a:xfrm>
            <a:off x="419100" y="45438"/>
            <a:ext cx="8305800" cy="6767124"/>
          </a:xfrm>
          <a:prstGeom prst="rect">
            <a:avLst/>
          </a:prstGeom>
        </p:spPr>
      </p:pic>
      <p:sp>
        <p:nvSpPr>
          <p:cNvPr id="8" name="TextBox 7">
            <a:extLst>
              <a:ext uri="{FF2B5EF4-FFF2-40B4-BE49-F238E27FC236}">
                <a16:creationId xmlns:a16="http://schemas.microsoft.com/office/drawing/2014/main" id="{79CBBFFE-C8BF-45FF-9500-FFF933B329D4}"/>
              </a:ext>
            </a:extLst>
          </p:cNvPr>
          <p:cNvSpPr txBox="1"/>
          <p:nvPr/>
        </p:nvSpPr>
        <p:spPr>
          <a:xfrm>
            <a:off x="2045475" y="762000"/>
            <a:ext cx="5053050" cy="523220"/>
          </a:xfrm>
          <a:prstGeom prst="rect">
            <a:avLst/>
          </a:prstGeom>
          <a:noFill/>
        </p:spPr>
        <p:txBody>
          <a:bodyPr wrap="none" rtlCol="0">
            <a:spAutoFit/>
          </a:bodyPr>
          <a:lstStyle/>
          <a:p>
            <a:r>
              <a:rPr lang="en-US" sz="2800" dirty="0">
                <a:solidFill>
                  <a:schemeClr val="bg1"/>
                </a:solidFill>
              </a:rPr>
              <a:t>Control of levitated nanoparticles</a:t>
            </a:r>
          </a:p>
        </p:txBody>
      </p:sp>
    </p:spTree>
    <p:extLst>
      <p:ext uri="{BB962C8B-B14F-4D97-AF65-F5344CB8AC3E}">
        <p14:creationId xmlns:p14="http://schemas.microsoft.com/office/powerpoint/2010/main" val="679557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Quantum effects</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pPr/>
              <a:t>36</a:t>
            </a:fld>
            <a:endParaRPr lang="en-US"/>
          </a:p>
        </p:txBody>
      </p:sp>
      <p:pic>
        <p:nvPicPr>
          <p:cNvPr id="4" name="Picture 2"/>
          <p:cNvPicPr>
            <a:picLocks noChangeAspect="1" noChangeArrowheads="1"/>
          </p:cNvPicPr>
          <p:nvPr/>
        </p:nvPicPr>
        <p:blipFill>
          <a:blip r:embed="rId2" cstate="print"/>
          <a:srcRect/>
          <a:stretch>
            <a:fillRect/>
          </a:stretch>
        </p:blipFill>
        <p:spPr bwMode="auto">
          <a:xfrm>
            <a:off x="1043608" y="1417826"/>
            <a:ext cx="3228975" cy="2476500"/>
          </a:xfrm>
          <a:prstGeom prst="rect">
            <a:avLst/>
          </a:prstGeom>
          <a:noFill/>
          <a:ln w="9525">
            <a:noFill/>
            <a:miter lim="800000"/>
            <a:headEnd/>
            <a:tailEnd/>
          </a:ln>
        </p:spPr>
      </p:pic>
      <p:sp>
        <p:nvSpPr>
          <p:cNvPr id="5" name="TextBox 4"/>
          <p:cNvSpPr txBox="1"/>
          <p:nvPr/>
        </p:nvSpPr>
        <p:spPr>
          <a:xfrm>
            <a:off x="1066277" y="3510880"/>
            <a:ext cx="2000291" cy="369332"/>
          </a:xfrm>
          <a:prstGeom prst="rect">
            <a:avLst/>
          </a:prstGeom>
          <a:noFill/>
        </p:spPr>
        <p:txBody>
          <a:bodyPr wrap="none" rtlCol="0">
            <a:spAutoFit/>
          </a:bodyPr>
          <a:lstStyle/>
          <a:p>
            <a:r>
              <a:rPr lang="en-US" dirty="0">
                <a:solidFill>
                  <a:srgbClr val="FFFF00"/>
                </a:solidFill>
              </a:rPr>
              <a:t>Schwab et al., 2000</a:t>
            </a:r>
          </a:p>
        </p:txBody>
      </p:sp>
      <p:pic>
        <p:nvPicPr>
          <p:cNvPr id="6" name="Picture 6"/>
          <p:cNvPicPr>
            <a:picLocks noChangeAspect="1" noChangeArrowheads="1"/>
          </p:cNvPicPr>
          <p:nvPr/>
        </p:nvPicPr>
        <p:blipFill>
          <a:blip r:embed="rId3" cstate="print"/>
          <a:srcRect/>
          <a:stretch>
            <a:fillRect/>
          </a:stretch>
        </p:blipFill>
        <p:spPr bwMode="auto">
          <a:xfrm>
            <a:off x="5220072" y="1436504"/>
            <a:ext cx="3203052" cy="2439144"/>
          </a:xfrm>
          <a:prstGeom prst="rect">
            <a:avLst/>
          </a:prstGeom>
          <a:noFill/>
          <a:ln w="9525">
            <a:noFill/>
            <a:miter lim="800000"/>
            <a:headEnd/>
            <a:tailEnd/>
          </a:ln>
        </p:spPr>
      </p:pic>
      <p:sp>
        <p:nvSpPr>
          <p:cNvPr id="7" name="TextBox 6"/>
          <p:cNvSpPr txBox="1"/>
          <p:nvPr/>
        </p:nvSpPr>
        <p:spPr>
          <a:xfrm>
            <a:off x="5233707" y="3448164"/>
            <a:ext cx="1325684" cy="369332"/>
          </a:xfrm>
          <a:prstGeom prst="rect">
            <a:avLst/>
          </a:prstGeom>
          <a:noFill/>
        </p:spPr>
        <p:txBody>
          <a:bodyPr wrap="none" rtlCol="0">
            <a:spAutoFit/>
          </a:bodyPr>
          <a:lstStyle/>
          <a:p>
            <a:r>
              <a:rPr lang="en-US" dirty="0">
                <a:solidFill>
                  <a:srgbClr val="FFFF00"/>
                </a:solidFill>
              </a:rPr>
              <a:t>Decca, 2003</a:t>
            </a:r>
          </a:p>
        </p:txBody>
      </p:sp>
      <p:sp>
        <p:nvSpPr>
          <p:cNvPr id="8" name="TextBox 7"/>
          <p:cNvSpPr txBox="1"/>
          <p:nvPr/>
        </p:nvSpPr>
        <p:spPr>
          <a:xfrm>
            <a:off x="941984" y="990600"/>
            <a:ext cx="3432222" cy="369332"/>
          </a:xfrm>
          <a:prstGeom prst="rect">
            <a:avLst/>
          </a:prstGeom>
          <a:noFill/>
        </p:spPr>
        <p:txBody>
          <a:bodyPr wrap="none" rtlCol="0">
            <a:spAutoFit/>
          </a:bodyPr>
          <a:lstStyle/>
          <a:p>
            <a:pPr algn="ctr"/>
            <a:r>
              <a:rPr lang="en-US" dirty="0"/>
              <a:t>Quantum of Thermal Conductance</a:t>
            </a:r>
          </a:p>
        </p:txBody>
      </p:sp>
      <p:sp>
        <p:nvSpPr>
          <p:cNvPr id="9" name="TextBox 8"/>
          <p:cNvSpPr txBox="1"/>
          <p:nvPr/>
        </p:nvSpPr>
        <p:spPr>
          <a:xfrm>
            <a:off x="5309844" y="990600"/>
            <a:ext cx="2822760" cy="369332"/>
          </a:xfrm>
          <a:prstGeom prst="rect">
            <a:avLst/>
          </a:prstGeom>
          <a:noFill/>
        </p:spPr>
        <p:txBody>
          <a:bodyPr wrap="none" rtlCol="0">
            <a:spAutoFit/>
          </a:bodyPr>
          <a:lstStyle/>
          <a:p>
            <a:pPr algn="ctr"/>
            <a:r>
              <a:rPr lang="en-US" dirty="0" err="1"/>
              <a:t>Casimir</a:t>
            </a:r>
            <a:r>
              <a:rPr lang="en-US" dirty="0"/>
              <a:t> Force Measurement</a:t>
            </a:r>
          </a:p>
        </p:txBody>
      </p:sp>
      <p:pic>
        <p:nvPicPr>
          <p:cNvPr id="10" name="Picture 9">
            <a:extLst>
              <a:ext uri="{FF2B5EF4-FFF2-40B4-BE49-F238E27FC236}">
                <a16:creationId xmlns:a16="http://schemas.microsoft.com/office/drawing/2014/main" id="{5A84A5B4-6B97-4048-84BF-50D110D43D4F}"/>
              </a:ext>
            </a:extLst>
          </p:cNvPr>
          <p:cNvPicPr>
            <a:picLocks noChangeAspect="1"/>
          </p:cNvPicPr>
          <p:nvPr/>
        </p:nvPicPr>
        <p:blipFill>
          <a:blip r:embed="rId4"/>
          <a:stretch>
            <a:fillRect/>
          </a:stretch>
        </p:blipFill>
        <p:spPr>
          <a:xfrm>
            <a:off x="2294129" y="4396857"/>
            <a:ext cx="4735399" cy="2384943"/>
          </a:xfrm>
          <a:prstGeom prst="rect">
            <a:avLst/>
          </a:prstGeom>
        </p:spPr>
      </p:pic>
      <p:sp>
        <p:nvSpPr>
          <p:cNvPr id="11" name="TextBox 10">
            <a:extLst>
              <a:ext uri="{FF2B5EF4-FFF2-40B4-BE49-F238E27FC236}">
                <a16:creationId xmlns:a16="http://schemas.microsoft.com/office/drawing/2014/main" id="{F823A575-5E73-45B9-BE5D-8435D0C14903}"/>
              </a:ext>
            </a:extLst>
          </p:cNvPr>
          <p:cNvSpPr txBox="1"/>
          <p:nvPr/>
        </p:nvSpPr>
        <p:spPr>
          <a:xfrm>
            <a:off x="2832595" y="4096206"/>
            <a:ext cx="3888629" cy="369332"/>
          </a:xfrm>
          <a:prstGeom prst="rect">
            <a:avLst/>
          </a:prstGeom>
          <a:noFill/>
        </p:spPr>
        <p:txBody>
          <a:bodyPr wrap="none" rtlCol="0">
            <a:spAutoFit/>
          </a:bodyPr>
          <a:lstStyle/>
          <a:p>
            <a:pPr algn="ctr"/>
            <a:r>
              <a:rPr lang="en-CH" dirty="0"/>
              <a:t>Q</a:t>
            </a:r>
            <a:r>
              <a:rPr lang="en-US" dirty="0"/>
              <a:t>u</a:t>
            </a:r>
            <a:r>
              <a:rPr lang="en-CH" dirty="0"/>
              <a:t>a</a:t>
            </a:r>
            <a:r>
              <a:rPr lang="en-US" dirty="0"/>
              <a:t>n</a:t>
            </a:r>
            <a:r>
              <a:rPr lang="en-CH" dirty="0"/>
              <a:t>t</a:t>
            </a:r>
            <a:r>
              <a:rPr lang="en-US" dirty="0"/>
              <a:t>u</a:t>
            </a:r>
            <a:r>
              <a:rPr lang="en-CH" dirty="0"/>
              <a:t>m </a:t>
            </a:r>
            <a:r>
              <a:rPr lang="en-US" dirty="0"/>
              <a:t>c</a:t>
            </a:r>
            <a:r>
              <a:rPr lang="en-CH" dirty="0"/>
              <a:t>o</a:t>
            </a:r>
            <a:r>
              <a:rPr lang="en-US" dirty="0"/>
              <a:t>n</a:t>
            </a:r>
            <a:r>
              <a:rPr lang="en-CH" dirty="0"/>
              <a:t>t</a:t>
            </a:r>
            <a:r>
              <a:rPr lang="en-US" dirty="0"/>
              <a:t>r</a:t>
            </a:r>
            <a:r>
              <a:rPr lang="en-CH" dirty="0"/>
              <a:t>o</a:t>
            </a:r>
            <a:r>
              <a:rPr lang="en-US" dirty="0"/>
              <a:t>l</a:t>
            </a:r>
            <a:r>
              <a:rPr lang="en-CH" dirty="0"/>
              <a:t> </a:t>
            </a:r>
            <a:r>
              <a:rPr lang="en-US" dirty="0"/>
              <a:t>o</a:t>
            </a:r>
            <a:r>
              <a:rPr lang="en-CH" dirty="0"/>
              <a:t>f </a:t>
            </a:r>
            <a:r>
              <a:rPr lang="en-US" dirty="0"/>
              <a:t>m</a:t>
            </a:r>
            <a:r>
              <a:rPr lang="en-CH" dirty="0"/>
              <a:t>e</a:t>
            </a:r>
            <a:r>
              <a:rPr lang="en-US" dirty="0"/>
              <a:t>c</a:t>
            </a:r>
            <a:r>
              <a:rPr lang="en-CH" dirty="0"/>
              <a:t>h</a:t>
            </a:r>
            <a:r>
              <a:rPr lang="en-US" dirty="0"/>
              <a:t>a</a:t>
            </a:r>
            <a:r>
              <a:rPr lang="en-CH" dirty="0"/>
              <a:t>n</a:t>
            </a:r>
            <a:r>
              <a:rPr lang="en-US" dirty="0" err="1"/>
              <a:t>i</a:t>
            </a:r>
            <a:r>
              <a:rPr lang="en-CH" dirty="0"/>
              <a:t>c</a:t>
            </a:r>
            <a:r>
              <a:rPr lang="en-US" dirty="0"/>
              <a:t>a</a:t>
            </a:r>
            <a:r>
              <a:rPr lang="en-CH" dirty="0"/>
              <a:t>l </a:t>
            </a:r>
            <a:r>
              <a:rPr lang="en-US" dirty="0"/>
              <a:t>m</a:t>
            </a:r>
            <a:r>
              <a:rPr lang="en-CH" dirty="0"/>
              <a:t>o</a:t>
            </a:r>
            <a:r>
              <a:rPr lang="en-US" dirty="0"/>
              <a:t>t</a:t>
            </a:r>
            <a:r>
              <a:rPr lang="en-CH" dirty="0" err="1"/>
              <a:t>i</a:t>
            </a:r>
            <a:r>
              <a:rPr lang="en-US" dirty="0"/>
              <a:t>o</a:t>
            </a:r>
            <a:r>
              <a:rPr lang="en-CH" dirty="0"/>
              <a:t>n</a:t>
            </a:r>
            <a:endParaRPr lang="en-US" dirty="0"/>
          </a:p>
        </p:txBody>
      </p:sp>
      <p:sp>
        <p:nvSpPr>
          <p:cNvPr id="12" name="TextBox 11">
            <a:extLst>
              <a:ext uri="{FF2B5EF4-FFF2-40B4-BE49-F238E27FC236}">
                <a16:creationId xmlns:a16="http://schemas.microsoft.com/office/drawing/2014/main" id="{2E503876-CDC7-4704-B6B0-C83301646F9A}"/>
              </a:ext>
            </a:extLst>
          </p:cNvPr>
          <p:cNvSpPr txBox="1"/>
          <p:nvPr/>
        </p:nvSpPr>
        <p:spPr>
          <a:xfrm>
            <a:off x="2895600" y="4572000"/>
            <a:ext cx="1237903" cy="369332"/>
          </a:xfrm>
          <a:prstGeom prst="rect">
            <a:avLst/>
          </a:prstGeom>
          <a:noFill/>
        </p:spPr>
        <p:txBody>
          <a:bodyPr wrap="none" rtlCol="0">
            <a:spAutoFit/>
          </a:bodyPr>
          <a:lstStyle/>
          <a:p>
            <a:r>
              <a:rPr lang="en-CH" dirty="0">
                <a:solidFill>
                  <a:srgbClr val="FFFF00"/>
                </a:solidFill>
              </a:rPr>
              <a:t>R</a:t>
            </a:r>
            <a:r>
              <a:rPr lang="en-US" dirty="0">
                <a:solidFill>
                  <a:srgbClr val="FFFF00"/>
                </a:solidFill>
              </a:rPr>
              <a:t>o</a:t>
            </a:r>
            <a:r>
              <a:rPr lang="en-CH" dirty="0">
                <a:solidFill>
                  <a:srgbClr val="FFFF00"/>
                </a:solidFill>
              </a:rPr>
              <a:t>s</a:t>
            </a:r>
            <a:r>
              <a:rPr lang="en-US" dirty="0">
                <a:solidFill>
                  <a:srgbClr val="FFFF00"/>
                </a:solidFill>
              </a:rPr>
              <a:t>s</a:t>
            </a:r>
            <a:r>
              <a:rPr lang="en-CH" dirty="0" err="1">
                <a:solidFill>
                  <a:srgbClr val="FFFF00"/>
                </a:solidFill>
              </a:rPr>
              <a:t>i</a:t>
            </a:r>
            <a:r>
              <a:rPr lang="en-CH" dirty="0">
                <a:solidFill>
                  <a:srgbClr val="FFFF00"/>
                </a:solidFill>
              </a:rPr>
              <a:t>, 2018</a:t>
            </a:r>
            <a:endParaRPr lang="en-US" dirty="0">
              <a:solidFill>
                <a:srgbClr val="FFFF00"/>
              </a:solidFill>
            </a:endParaRPr>
          </a:p>
        </p:txBody>
      </p:sp>
    </p:spTree>
    <p:extLst>
      <p:ext uri="{BB962C8B-B14F-4D97-AF65-F5344CB8AC3E}">
        <p14:creationId xmlns:p14="http://schemas.microsoft.com/office/powerpoint/2010/main" val="15274429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and Requirements</a:t>
            </a:r>
          </a:p>
        </p:txBody>
      </p:sp>
      <p:sp>
        <p:nvSpPr>
          <p:cNvPr id="3" name="Content Placeholder 2"/>
          <p:cNvSpPr>
            <a:spLocks noGrp="1"/>
          </p:cNvSpPr>
          <p:nvPr>
            <p:ph idx="1"/>
          </p:nvPr>
        </p:nvSpPr>
        <p:spPr/>
        <p:txBody>
          <a:bodyPr/>
          <a:lstStyle/>
          <a:p>
            <a:r>
              <a:rPr lang="en-US" b="1" dirty="0"/>
              <a:t>Language:</a:t>
            </a:r>
            <a:r>
              <a:rPr lang="en-US" dirty="0"/>
              <a:t> English</a:t>
            </a:r>
          </a:p>
          <a:p>
            <a:r>
              <a:rPr lang="en-US" b="1" dirty="0"/>
              <a:t>Prerequisites:</a:t>
            </a:r>
            <a:r>
              <a:rPr lang="en-US" dirty="0"/>
              <a:t> Physics III; course-work in solid-	state physics and statistical mechanics</a:t>
            </a:r>
          </a:p>
          <a:p>
            <a:r>
              <a:rPr lang="en-US" b="1" dirty="0"/>
              <a:t>Lectures:</a:t>
            </a:r>
            <a:r>
              <a:rPr lang="en-US" dirty="0"/>
              <a:t> 10-12 on Wed.  (20.09-20.12.2023), 1.09</a:t>
            </a:r>
          </a:p>
          <a:p>
            <a:r>
              <a:rPr lang="en-US" b="1" dirty="0"/>
              <a:t>Exercise Sessions:</a:t>
            </a:r>
            <a:r>
              <a:rPr lang="en-US" dirty="0"/>
              <a:t> 13-14 on Tue. (04.10-19.12.2023)</a:t>
            </a:r>
          </a:p>
          <a:p>
            <a:r>
              <a:rPr lang="en-US" b="1" dirty="0"/>
              <a:t>Assignments:</a:t>
            </a:r>
            <a:r>
              <a:rPr lang="en-US" dirty="0"/>
              <a:t> exercises, reading</a:t>
            </a:r>
          </a:p>
          <a:p>
            <a:r>
              <a:rPr lang="en-US" b="1" dirty="0"/>
              <a:t>Final Exam: </a:t>
            </a:r>
            <a:r>
              <a:rPr lang="en-US" dirty="0"/>
              <a:t>oral</a:t>
            </a:r>
          </a:p>
          <a:p>
            <a:r>
              <a:rPr lang="en-US" b="1" dirty="0"/>
              <a:t>Grading: </a:t>
            </a:r>
            <a:r>
              <a:rPr lang="en-US" dirty="0"/>
              <a:t>1.0-6.0 based on exam</a:t>
            </a:r>
          </a:p>
          <a:p>
            <a:endParaRPr lang="en-US"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4</a:t>
            </a:fld>
            <a:endParaRPr lang="en-US"/>
          </a:p>
        </p:txBody>
      </p:sp>
    </p:spTree>
    <p:extLst>
      <p:ext uri="{BB962C8B-B14F-4D97-AF65-F5344CB8AC3E}">
        <p14:creationId xmlns:p14="http://schemas.microsoft.com/office/powerpoint/2010/main" val="37815783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r>
              <a:rPr lang="en-US" i="1" dirty="0"/>
              <a:t>Foundations of </a:t>
            </a:r>
            <a:r>
              <a:rPr lang="en-US" i="1" dirty="0" err="1"/>
              <a:t>Nanomechanics</a:t>
            </a:r>
            <a:r>
              <a:rPr lang="en-US" dirty="0"/>
              <a:t>, A. N. Cleland (Springer, 2003)</a:t>
            </a:r>
            <a:endParaRPr lang="en-US" i="1" dirty="0"/>
          </a:p>
          <a:p>
            <a:r>
              <a:rPr lang="en-US" i="1" dirty="0"/>
              <a:t>Fundamentals of </a:t>
            </a:r>
            <a:r>
              <a:rPr lang="en-US" i="1" dirty="0" err="1"/>
              <a:t>Nanomechanical</a:t>
            </a:r>
            <a:r>
              <a:rPr lang="en-US" i="1" dirty="0"/>
              <a:t> Resonators</a:t>
            </a:r>
            <a:r>
              <a:rPr lang="en-US" dirty="0"/>
              <a:t>, S. </a:t>
            </a:r>
            <a:r>
              <a:rPr lang="en-US" dirty="0" err="1"/>
              <a:t>Schmid</a:t>
            </a:r>
            <a:r>
              <a:rPr lang="en-US" dirty="0"/>
              <a:t>, L. G. Villanueva, M. L. </a:t>
            </a:r>
            <a:r>
              <a:rPr lang="en-US" dirty="0" err="1"/>
              <a:t>Roukes</a:t>
            </a:r>
            <a:r>
              <a:rPr lang="en-US" dirty="0"/>
              <a:t> (Springer, 2016)</a:t>
            </a:r>
            <a:endParaRPr lang="en-US" i="1" dirty="0"/>
          </a:p>
          <a:p>
            <a:r>
              <a:rPr lang="en-US" i="1" dirty="0">
                <a:solidFill>
                  <a:schemeClr val="bg1">
                    <a:lumMod val="65000"/>
                  </a:schemeClr>
                </a:solidFill>
              </a:rPr>
              <a:t>Fundamentals of Statistical and Thermal Physics</a:t>
            </a:r>
            <a:r>
              <a:rPr lang="en-US" dirty="0">
                <a:solidFill>
                  <a:schemeClr val="bg1">
                    <a:lumMod val="65000"/>
                  </a:schemeClr>
                </a:solidFill>
              </a:rPr>
              <a:t>, F. </a:t>
            </a:r>
            <a:r>
              <a:rPr lang="en-US" dirty="0" err="1">
                <a:solidFill>
                  <a:schemeClr val="bg1">
                    <a:lumMod val="65000"/>
                  </a:schemeClr>
                </a:solidFill>
              </a:rPr>
              <a:t>Reif</a:t>
            </a:r>
            <a:r>
              <a:rPr lang="en-US" dirty="0">
                <a:solidFill>
                  <a:schemeClr val="bg1">
                    <a:lumMod val="65000"/>
                  </a:schemeClr>
                </a:solidFill>
              </a:rPr>
              <a:t> (McGraw-Hill, 1965) </a:t>
            </a:r>
          </a:p>
          <a:p>
            <a:r>
              <a:rPr lang="en-US" dirty="0"/>
              <a:t>Original papers from </a:t>
            </a:r>
            <a:r>
              <a:rPr lang="en-US" i="1" dirty="0"/>
              <a:t>Nature, Science, Physical Review Letters, Applied Physics Letters, Review of Scientific Instruments, Physics Today, </a:t>
            </a:r>
            <a:r>
              <a:rPr lang="en-US" dirty="0"/>
              <a:t>etc.</a:t>
            </a:r>
          </a:p>
          <a:p>
            <a:endParaRPr lang="en-US"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5</a:t>
            </a:fld>
            <a:endParaRPr lang="en-US"/>
          </a:p>
        </p:txBody>
      </p:sp>
    </p:spTree>
    <p:extLst>
      <p:ext uri="{BB962C8B-B14F-4D97-AF65-F5344CB8AC3E}">
        <p14:creationId xmlns:p14="http://schemas.microsoft.com/office/powerpoint/2010/main" val="42772066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a:t>
            </a:r>
          </a:p>
        </p:txBody>
      </p:sp>
      <p:sp>
        <p:nvSpPr>
          <p:cNvPr id="3" name="Content Placeholder 2"/>
          <p:cNvSpPr>
            <a:spLocks noGrp="1"/>
          </p:cNvSpPr>
          <p:nvPr>
            <p:ph idx="1"/>
          </p:nvPr>
        </p:nvSpPr>
        <p:spPr/>
        <p:txBody>
          <a:bodyPr/>
          <a:lstStyle/>
          <a:p>
            <a:r>
              <a:rPr lang="en-US" sz="1800" dirty="0">
                <a:hlinkClick r:id="rId2"/>
              </a:rPr>
              <a:t>https://poggiolab.unibas.ch/courses/introduction-to-nanomechanics-fall-20</a:t>
            </a:r>
            <a:r>
              <a:rPr lang="en-CH" sz="1800" dirty="0">
                <a:hlinkClick r:id="rId2"/>
              </a:rPr>
              <a:t>2</a:t>
            </a:r>
            <a:r>
              <a:rPr lang="en-US" sz="1800" dirty="0">
                <a:hlinkClick r:id="rId2"/>
              </a:rPr>
              <a:t>3/</a:t>
            </a:r>
            <a:endParaRPr lang="en-US" sz="1800" dirty="0"/>
          </a:p>
          <a:p>
            <a:endParaRPr lang="en-US" sz="1800" dirty="0"/>
          </a:p>
          <a:p>
            <a:r>
              <a:rPr lang="en-US" sz="1800" dirty="0"/>
              <a:t>Overview</a:t>
            </a:r>
          </a:p>
          <a:p>
            <a:r>
              <a:rPr lang="en-US" sz="1800" dirty="0"/>
              <a:t>Format and Requirements</a:t>
            </a:r>
          </a:p>
          <a:p>
            <a:r>
              <a:rPr lang="en-US" sz="1800" dirty="0"/>
              <a:t>Schedule</a:t>
            </a:r>
          </a:p>
          <a:p>
            <a:pPr lvl="1"/>
            <a:r>
              <a:rPr lang="en-US" sz="1400" dirty="0"/>
              <a:t>Lecture content</a:t>
            </a:r>
          </a:p>
          <a:p>
            <a:pPr lvl="1"/>
            <a:r>
              <a:rPr lang="en-US" sz="1400" dirty="0"/>
              <a:t>Reading</a:t>
            </a:r>
          </a:p>
          <a:p>
            <a:pPr lvl="1"/>
            <a:r>
              <a:rPr lang="en-US" sz="1400" dirty="0"/>
              <a:t>Downloads</a:t>
            </a:r>
          </a:p>
        </p:txBody>
      </p:sp>
      <p:sp>
        <p:nvSpPr>
          <p:cNvPr id="4" name="Slide Number Placeholder 3"/>
          <p:cNvSpPr>
            <a:spLocks noGrp="1"/>
          </p:cNvSpPr>
          <p:nvPr>
            <p:ph type="sldNum" sz="quarter" idx="12"/>
          </p:nvPr>
        </p:nvSpPr>
        <p:spPr/>
        <p:txBody>
          <a:bodyPr/>
          <a:lstStyle/>
          <a:p>
            <a:fld id="{9AEBEE21-12FB-43BD-A778-3E1220921173}" type="slidenum">
              <a:rPr lang="en-US" smtClean="0"/>
              <a:pPr/>
              <a:t>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8888" y="1784903"/>
            <a:ext cx="4789423" cy="4569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890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D5632-5EC0-4159-AB30-39DECEDBA2B6}"/>
              </a:ext>
            </a:extLst>
          </p:cNvPr>
          <p:cNvPicPr>
            <a:picLocks noChangeAspect="1"/>
          </p:cNvPicPr>
          <p:nvPr/>
        </p:nvPicPr>
        <p:blipFill>
          <a:blip r:embed="rId2"/>
          <a:stretch>
            <a:fillRect/>
          </a:stretch>
        </p:blipFill>
        <p:spPr>
          <a:xfrm>
            <a:off x="252000" y="164731"/>
            <a:ext cx="8640000" cy="6528539"/>
          </a:xfrm>
          <a:prstGeom prst="rect">
            <a:avLst/>
          </a:prstGeom>
        </p:spPr>
      </p:pic>
    </p:spTree>
    <p:extLst>
      <p:ext uri="{BB962C8B-B14F-4D97-AF65-F5344CB8AC3E}">
        <p14:creationId xmlns:p14="http://schemas.microsoft.com/office/powerpoint/2010/main" val="39629589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7671D-810A-4147-862F-BEB5D145DF6D}"/>
              </a:ext>
            </a:extLst>
          </p:cNvPr>
          <p:cNvPicPr>
            <a:picLocks noChangeAspect="1"/>
          </p:cNvPicPr>
          <p:nvPr/>
        </p:nvPicPr>
        <p:blipFill>
          <a:blip r:embed="rId2"/>
          <a:stretch>
            <a:fillRect/>
          </a:stretch>
        </p:blipFill>
        <p:spPr>
          <a:xfrm>
            <a:off x="252000" y="626293"/>
            <a:ext cx="8640000" cy="5605415"/>
          </a:xfrm>
          <a:prstGeom prst="rect">
            <a:avLst/>
          </a:prstGeom>
        </p:spPr>
      </p:pic>
    </p:spTree>
    <p:extLst>
      <p:ext uri="{BB962C8B-B14F-4D97-AF65-F5344CB8AC3E}">
        <p14:creationId xmlns:p14="http://schemas.microsoft.com/office/powerpoint/2010/main" val="11626898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66A4B-1231-4CC0-B828-09D7471BE312}"/>
              </a:ext>
            </a:extLst>
          </p:cNvPr>
          <p:cNvPicPr>
            <a:picLocks noChangeAspect="1"/>
          </p:cNvPicPr>
          <p:nvPr/>
        </p:nvPicPr>
        <p:blipFill>
          <a:blip r:embed="rId2"/>
          <a:stretch>
            <a:fillRect/>
          </a:stretch>
        </p:blipFill>
        <p:spPr>
          <a:xfrm>
            <a:off x="252000" y="308691"/>
            <a:ext cx="8640000" cy="6240619"/>
          </a:xfrm>
          <a:prstGeom prst="rect">
            <a:avLst/>
          </a:prstGeom>
        </p:spPr>
      </p:pic>
    </p:spTree>
    <p:extLst>
      <p:ext uri="{BB962C8B-B14F-4D97-AF65-F5344CB8AC3E}">
        <p14:creationId xmlns:p14="http://schemas.microsoft.com/office/powerpoint/2010/main" val="1782686064"/>
      </p:ext>
    </p:extLst>
  </p:cSld>
  <p:clrMapOvr>
    <a:masterClrMapping/>
  </p:clrMapOvr>
  <p:transition/>
</p:sld>
</file>

<file path=ppt/theme/theme1.xml><?xml version="1.0" encoding="utf-8"?>
<a:theme xmlns:a="http://schemas.openxmlformats.org/drawingml/2006/main" name="3_GroupPresentationTemplate">
  <a:themeElements>
    <a:clrScheme name="PoggioLab">
      <a:dk1>
        <a:srgbClr val="000000"/>
      </a:dk1>
      <a:lt1>
        <a:srgbClr val="FFFFFF"/>
      </a:lt1>
      <a:dk2>
        <a:srgbClr val="4F4F4F"/>
      </a:dk2>
      <a:lt2>
        <a:srgbClr val="B3B3B3"/>
      </a:lt2>
      <a:accent1>
        <a:srgbClr val="FF0303"/>
      </a:accent1>
      <a:accent2>
        <a:srgbClr val="4F81BD"/>
      </a:accent2>
      <a:accent3>
        <a:srgbClr val="9BBB59"/>
      </a:accent3>
      <a:accent4>
        <a:srgbClr val="8064A2"/>
      </a:accent4>
      <a:accent5>
        <a:srgbClr val="4BACC6"/>
      </a:accent5>
      <a:accent6>
        <a:srgbClr val="F79646"/>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roupPresentationTemplate">
  <a:themeElements>
    <a:clrScheme name="PoggioLab">
      <a:dk1>
        <a:srgbClr val="000000"/>
      </a:dk1>
      <a:lt1>
        <a:srgbClr val="FFFFFF"/>
      </a:lt1>
      <a:dk2>
        <a:srgbClr val="4F4F4F"/>
      </a:dk2>
      <a:lt2>
        <a:srgbClr val="B3B3B3"/>
      </a:lt2>
      <a:accent1>
        <a:srgbClr val="FF0303"/>
      </a:accent1>
      <a:accent2>
        <a:srgbClr val="4F81BD"/>
      </a:accent2>
      <a:accent3>
        <a:srgbClr val="9BBB59"/>
      </a:accent3>
      <a:accent4>
        <a:srgbClr val="8064A2"/>
      </a:accent4>
      <a:accent5>
        <a:srgbClr val="4BACC6"/>
      </a:accent5>
      <a:accent6>
        <a:srgbClr val="F79646"/>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a:noFill/>
          <a:prstDash val="sysDot"/>
          <a:headEnd type="triangle"/>
          <a:tailEnd type="triangle"/>
        </a:ln>
      </a:spPr>
      <a:bodyPr rtlCol="0" anchor="ctr"/>
      <a:lstStyle>
        <a:defPPr algn="ctr">
          <a:defRPr>
            <a:solidFill>
              <a:schemeClr val="accent2"/>
            </a:solidFill>
          </a:defRPr>
        </a:defPPr>
      </a:lstStyle>
      <a:style>
        <a:lnRef idx="1">
          <a:schemeClr val="accent1"/>
        </a:lnRef>
        <a:fillRef idx="0">
          <a:schemeClr val="accent1"/>
        </a:fillRef>
        <a:effectRef idx="0">
          <a:schemeClr val="accent1"/>
        </a:effectRef>
        <a:fontRef idx="minor">
          <a:schemeClr val="tx1"/>
        </a:fontRef>
      </a:style>
    </a:spDef>
    <a:txDef>
      <a:spPr>
        <a:noFill/>
      </a:spPr>
      <a:bodyPr wrap="none" lIns="90000" rtlCol="0">
        <a:spAutoFit/>
      </a:bodyPr>
      <a:lstStyle>
        <a:defPPr>
          <a:defRPr dirty="0" smtClean="0"/>
        </a:defPPr>
      </a:lstStyle>
    </a:txDef>
  </a:objectDefaults>
  <a:extraClrSchemeLst/>
</a:theme>
</file>

<file path=ppt/theme/theme3.xml><?xml version="1.0" encoding="utf-8"?>
<a:theme xmlns:a="http://schemas.openxmlformats.org/drawingml/2006/main" name="GroupPresentation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QSIT_Michele_PresentationTemplate">
  <a:themeElements>
    <a:clrScheme name="Thesis">
      <a:dk1>
        <a:sysClr val="windowText" lastClr="000000"/>
      </a:dk1>
      <a:lt1>
        <a:sysClr val="window" lastClr="FFFFFF"/>
      </a:lt1>
      <a:dk2>
        <a:srgbClr val="005390"/>
      </a:dk2>
      <a:lt2>
        <a:srgbClr val="B5DFFF"/>
      </a:lt2>
      <a:accent1>
        <a:srgbClr val="23A1FF"/>
      </a:accent1>
      <a:accent2>
        <a:srgbClr val="FF0000"/>
      </a:accent2>
      <a:accent3>
        <a:srgbClr val="003E6C"/>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GroupPresentationTemplate">
  <a:themeElements>
    <a:clrScheme name="PoggioLab">
      <a:dk1>
        <a:srgbClr val="000000"/>
      </a:dk1>
      <a:lt1>
        <a:srgbClr val="FFFFFF"/>
      </a:lt1>
      <a:dk2>
        <a:srgbClr val="4F4F4F"/>
      </a:dk2>
      <a:lt2>
        <a:srgbClr val="B3B3B3"/>
      </a:lt2>
      <a:accent1>
        <a:srgbClr val="FF0303"/>
      </a:accent1>
      <a:accent2>
        <a:srgbClr val="4F81BD"/>
      </a:accent2>
      <a:accent3>
        <a:srgbClr val="9BBB59"/>
      </a:accent3>
      <a:accent4>
        <a:srgbClr val="8064A2"/>
      </a:accent4>
      <a:accent5>
        <a:srgbClr val="4BACC6"/>
      </a:accent5>
      <a:accent6>
        <a:srgbClr val="F79646"/>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1117</Words>
  <Application>Microsoft Office PowerPoint</Application>
  <PresentationFormat>On-screen Show (4:3)</PresentationFormat>
  <Paragraphs>268</Paragraphs>
  <Slides>36</Slides>
  <Notes>13</Notes>
  <HiddenSlides>0</HiddenSlides>
  <MMClips>1</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50" baseType="lpstr">
      <vt:lpstr>MS PGothic</vt:lpstr>
      <vt:lpstr>Arial</vt:lpstr>
      <vt:lpstr>Calibri</vt:lpstr>
      <vt:lpstr>courier new</vt:lpstr>
      <vt:lpstr>Symbol</vt:lpstr>
      <vt:lpstr>Times New Roman</vt:lpstr>
      <vt:lpstr>Trebuchet MS</vt:lpstr>
      <vt:lpstr>Wingdings</vt:lpstr>
      <vt:lpstr>3_GroupPresentationTemplate</vt:lpstr>
      <vt:lpstr>1_GroupPresentationTemplate</vt:lpstr>
      <vt:lpstr>GroupPresentationTemplate</vt:lpstr>
      <vt:lpstr>QSIT_Michele_PresentationTemplate</vt:lpstr>
      <vt:lpstr>4_GroupPresentationTemplate</vt:lpstr>
      <vt:lpstr>Equation</vt:lpstr>
      <vt:lpstr>Introduction to Nanomechanics  (Fall 2023)</vt:lpstr>
      <vt:lpstr>Preliminary Logistics and Introduction</vt:lpstr>
      <vt:lpstr>People</vt:lpstr>
      <vt:lpstr>Format and Requirements</vt:lpstr>
      <vt:lpstr>Books</vt:lpstr>
      <vt:lpstr>Website</vt:lpstr>
      <vt:lpstr>PowerPoint Presentation</vt:lpstr>
      <vt:lpstr>PowerPoint Presentation</vt:lpstr>
      <vt:lpstr>PowerPoint Presentation</vt:lpstr>
      <vt:lpstr>PowerPoint Presentation</vt:lpstr>
      <vt:lpstr>PowerPoint Presentation</vt:lpstr>
      <vt:lpstr>Questions?</vt:lpstr>
      <vt:lpstr>Size scales</vt:lpstr>
      <vt:lpstr>(Macro)mechanics</vt:lpstr>
      <vt:lpstr>How is nanomechanics different than (macro)mechanics?</vt:lpstr>
      <vt:lpstr>Brownian motion</vt:lpstr>
      <vt:lpstr>Thermal energy</vt:lpstr>
      <vt:lpstr>Brownian motion</vt:lpstr>
      <vt:lpstr>Cantilever</vt:lpstr>
      <vt:lpstr>Cantilever</vt:lpstr>
      <vt:lpstr>1st mode</vt:lpstr>
      <vt:lpstr>(Macro)mechanics</vt:lpstr>
      <vt:lpstr>Nanomechanics</vt:lpstr>
      <vt:lpstr>Quantum fluctuations</vt:lpstr>
      <vt:lpstr>(Macro)mechanics</vt:lpstr>
      <vt:lpstr>Nanomechanics</vt:lpstr>
      <vt:lpstr>Carbon nanotube</vt:lpstr>
      <vt:lpstr>Quantum fluctuations of a drum</vt:lpstr>
      <vt:lpstr>Why study nanomechanics?</vt:lpstr>
      <vt:lpstr>What is nanomechanics good for?</vt:lpstr>
      <vt:lpstr>PowerPoint Presentation</vt:lpstr>
      <vt:lpstr>PowerPoint Presentation</vt:lpstr>
      <vt:lpstr>PowerPoint Presentation</vt:lpstr>
      <vt:lpstr>Weighing a single atom</vt:lpstr>
      <vt:lpstr>PowerPoint Presentation</vt:lpstr>
      <vt:lpstr>Quantum effects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Martino Poggio</dc:creator>
  <cp:lastModifiedBy>Martino Poggio</cp:lastModifiedBy>
  <cp:revision>612</cp:revision>
  <cp:lastPrinted>2019-09-18T07:40:14Z</cp:lastPrinted>
  <dcterms:created xsi:type="dcterms:W3CDTF">2009-09-08T10:26:10Z</dcterms:created>
  <dcterms:modified xsi:type="dcterms:W3CDTF">2023-09-20T07:39:33Z</dcterms:modified>
</cp:coreProperties>
</file>