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6" r:id="rId2"/>
    <p:sldMasterId id="2147483658" r:id="rId3"/>
  </p:sldMasterIdLst>
  <p:notesMasterIdLst>
    <p:notesMasterId r:id="rId41"/>
  </p:notesMasterIdLst>
  <p:handoutMasterIdLst>
    <p:handoutMasterId r:id="rId42"/>
  </p:handoutMasterIdLst>
  <p:sldIdLst>
    <p:sldId id="256" r:id="rId4"/>
    <p:sldId id="1417" r:id="rId5"/>
    <p:sldId id="1418" r:id="rId6"/>
    <p:sldId id="1420" r:id="rId7"/>
    <p:sldId id="1421" r:id="rId8"/>
    <p:sldId id="356" r:id="rId9"/>
    <p:sldId id="357" r:id="rId10"/>
    <p:sldId id="358" r:id="rId11"/>
    <p:sldId id="1422" r:id="rId12"/>
    <p:sldId id="1423" r:id="rId13"/>
    <p:sldId id="1424" r:id="rId14"/>
    <p:sldId id="1425" r:id="rId15"/>
    <p:sldId id="1426" r:id="rId16"/>
    <p:sldId id="1482" r:id="rId17"/>
    <p:sldId id="1483" r:id="rId18"/>
    <p:sldId id="1484" r:id="rId19"/>
    <p:sldId id="1485" r:id="rId20"/>
    <p:sldId id="1428" r:id="rId21"/>
    <p:sldId id="303" r:id="rId22"/>
    <p:sldId id="359" r:id="rId23"/>
    <p:sldId id="361" r:id="rId24"/>
    <p:sldId id="360" r:id="rId25"/>
    <p:sldId id="362" r:id="rId26"/>
    <p:sldId id="363" r:id="rId27"/>
    <p:sldId id="1429" r:id="rId28"/>
    <p:sldId id="1430" r:id="rId29"/>
    <p:sldId id="1431" r:id="rId30"/>
    <p:sldId id="1432" r:id="rId31"/>
    <p:sldId id="1433" r:id="rId32"/>
    <p:sldId id="1434" r:id="rId33"/>
    <p:sldId id="1943" r:id="rId34"/>
    <p:sldId id="1946" r:id="rId35"/>
    <p:sldId id="1945" r:id="rId36"/>
    <p:sldId id="1862" r:id="rId37"/>
    <p:sldId id="1944" r:id="rId38"/>
    <p:sldId id="1967" r:id="rId39"/>
    <p:sldId id="1949" r:id="rId40"/>
  </p:sldIdLst>
  <p:sldSz cx="9144000" cy="6858000" type="screen4x3"/>
  <p:notesSz cx="6819900" cy="9931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4900"/>
    <a:srgbClr val="005600"/>
    <a:srgbClr val="6B7E6E"/>
    <a:srgbClr val="6A7A6A"/>
    <a:srgbClr val="0D5A7D"/>
    <a:srgbClr val="003399"/>
    <a:srgbClr val="0000FF"/>
    <a:srgbClr val="313131"/>
    <a:srgbClr val="D9D9D9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2023" autoAdjust="0"/>
  </p:normalViewPr>
  <p:slideViewPr>
    <p:cSldViewPr>
      <p:cViewPr varScale="1">
        <p:scale>
          <a:sx n="119" d="100"/>
          <a:sy n="119" d="100"/>
        </p:scale>
        <p:origin x="1131" y="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5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19D7D9-457C-4BA4-AF27-7D9581214BD2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9CE691-272C-4323-8793-01BF1580DF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37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63032" y="0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A8C1F1-A74D-486F-9A15-7AE09518AEAB}" type="datetimeFigureOut">
              <a:rPr lang="en-US" smtClean="0"/>
              <a:t>12/4/2024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71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990" y="4717415"/>
            <a:ext cx="5455920" cy="446913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63032" y="9433106"/>
            <a:ext cx="2955290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E08E1-A920-402C-B030-75D3F6C00C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2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E08E1-A920-402C-B030-75D3F6C00CE3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2623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A</a:t>
            </a:r>
            <a:r>
              <a:rPr lang="en-US" dirty="0"/>
              <a:t>n</a:t>
            </a:r>
            <a:r>
              <a:rPr lang="en-CH" dirty="0"/>
              <a:t>d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N</a:t>
            </a:r>
            <a:r>
              <a:rPr lang="en-CH" dirty="0"/>
              <a:t>W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m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l</a:t>
            </a:r>
            <a:r>
              <a:rPr lang="en-CH" dirty="0"/>
              <a:t>v</a:t>
            </a:r>
            <a:r>
              <a:rPr lang="en-US" dirty="0"/>
              <a:t>e</a:t>
            </a:r>
            <a:r>
              <a:rPr lang="en-CH" dirty="0"/>
              <a:t>s </a:t>
            </a:r>
            <a:r>
              <a:rPr lang="en-US" dirty="0"/>
              <a:t>h</a:t>
            </a:r>
            <a:r>
              <a:rPr lang="en-CH" dirty="0"/>
              <a:t>a</a:t>
            </a:r>
            <a:r>
              <a:rPr lang="en-US" dirty="0"/>
              <a:t>v</a:t>
            </a:r>
            <a:r>
              <a:rPr lang="en-CH" dirty="0"/>
              <a:t>e equally excellent </a:t>
            </a:r>
            <a:r>
              <a:rPr lang="en-CH" dirty="0" err="1"/>
              <a:t>mechan</a:t>
            </a:r>
            <a:r>
              <a:rPr lang="en-US" dirty="0" err="1"/>
              <a:t>i</a:t>
            </a:r>
            <a:r>
              <a:rPr lang="en-CH" dirty="0"/>
              <a:t>c</a:t>
            </a:r>
            <a:r>
              <a:rPr lang="en-US" dirty="0"/>
              <a:t>a</a:t>
            </a:r>
            <a:r>
              <a:rPr lang="en-CH" dirty="0"/>
              <a:t>l </a:t>
            </a:r>
            <a:r>
              <a:rPr lang="en-US" dirty="0"/>
              <a:t>p</a:t>
            </a:r>
            <a:r>
              <a:rPr lang="en-CH" dirty="0"/>
              <a:t>r</a:t>
            </a:r>
            <a:r>
              <a:rPr lang="en-US" dirty="0"/>
              <a:t>o</a:t>
            </a:r>
            <a:r>
              <a:rPr lang="en-CH" dirty="0"/>
              <a:t>p</a:t>
            </a:r>
            <a:r>
              <a:rPr lang="en-US" dirty="0"/>
              <a:t>e</a:t>
            </a:r>
            <a:r>
              <a:rPr lang="en-CH" dirty="0"/>
              <a:t>r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e</a:t>
            </a:r>
            <a:r>
              <a:rPr lang="en-CH" dirty="0"/>
              <a:t>s, </a:t>
            </a:r>
            <a:r>
              <a:rPr lang="en-US" dirty="0"/>
              <a:t>w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h </a:t>
            </a:r>
            <a:r>
              <a:rPr lang="en-US" dirty="0"/>
              <a:t>f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c</a:t>
            </a:r>
            <a:r>
              <a:rPr lang="en-US" dirty="0"/>
              <a:t>e</a:t>
            </a:r>
            <a:r>
              <a:rPr lang="en-CH" dirty="0"/>
              <a:t>s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s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v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 err="1"/>
              <a:t>i</a:t>
            </a:r>
            <a:r>
              <a:rPr lang="en-CH" dirty="0"/>
              <a:t>n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f</a:t>
            </a:r>
            <a:r>
              <a:rPr lang="en-CH" dirty="0"/>
              <a:t>e</a:t>
            </a:r>
            <a:r>
              <a:rPr lang="en-US" dirty="0"/>
              <a:t>w</a:t>
            </a:r>
            <a:r>
              <a:rPr lang="en-CH" dirty="0"/>
              <a:t> </a:t>
            </a:r>
            <a:r>
              <a:rPr lang="en-US" dirty="0"/>
              <a:t>a</a:t>
            </a:r>
            <a:r>
              <a:rPr lang="en-CH" dirty="0"/>
              <a:t>N/</a:t>
            </a:r>
            <a:r>
              <a:rPr lang="en-US" dirty="0"/>
              <a:t>s</a:t>
            </a:r>
            <a:r>
              <a:rPr lang="en-CH" dirty="0"/>
              <a:t>q</a:t>
            </a:r>
            <a:r>
              <a:rPr lang="en-US" dirty="0"/>
              <a:t>r</a:t>
            </a:r>
            <a:r>
              <a:rPr lang="en-CH" dirty="0"/>
              <a:t>t</a:t>
            </a:r>
            <a:r>
              <a:rPr lang="en-US" dirty="0"/>
              <a:t>H</a:t>
            </a:r>
            <a:r>
              <a:rPr lang="en-CH" dirty="0"/>
              <a:t>z range at 4 K.</a:t>
            </a:r>
          </a:p>
          <a:p>
            <a:endParaRPr lang="en-CH" dirty="0"/>
          </a:p>
          <a:p>
            <a:r>
              <a:rPr lang="en-CH" dirty="0"/>
              <a:t>Of course there are also other </a:t>
            </a:r>
            <a:r>
              <a:rPr lang="en-CH" dirty="0" err="1"/>
              <a:t>wa</a:t>
            </a:r>
            <a:r>
              <a:rPr lang="en-US" dirty="0"/>
              <a:t>y</a:t>
            </a:r>
            <a:r>
              <a:rPr lang="en-CH" dirty="0"/>
              <a:t>s </a:t>
            </a:r>
            <a:r>
              <a:rPr lang="en-US" dirty="0"/>
              <a:t>t</a:t>
            </a:r>
            <a:r>
              <a:rPr lang="en-CH" dirty="0"/>
              <a:t>o </a:t>
            </a:r>
            <a:r>
              <a:rPr lang="en-US" dirty="0"/>
              <a:t>o</a:t>
            </a:r>
            <a:r>
              <a:rPr lang="en-CH" dirty="0"/>
              <a:t>b</a:t>
            </a:r>
            <a:r>
              <a:rPr lang="en-US" dirty="0"/>
              <a:t>t</a:t>
            </a:r>
            <a:r>
              <a:rPr lang="en-CH" dirty="0"/>
              <a:t>a</a:t>
            </a:r>
            <a:r>
              <a:rPr lang="en-US" dirty="0" err="1"/>
              <a:t>i</a:t>
            </a:r>
            <a:r>
              <a:rPr lang="en-CH" dirty="0"/>
              <a:t>n magnetic NW sensors: one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 err="1"/>
              <a:t>i</a:t>
            </a:r>
            <a:r>
              <a:rPr lang="en-CH" dirty="0"/>
              <a:t>s </a:t>
            </a:r>
            <a:r>
              <a:rPr lang="en-US" dirty="0"/>
              <a:t>F</a:t>
            </a:r>
            <a:r>
              <a:rPr lang="en-CH" dirty="0"/>
              <a:t>o</a:t>
            </a:r>
            <a:r>
              <a:rPr lang="en-US" dirty="0"/>
              <a:t>c</a:t>
            </a:r>
            <a:r>
              <a:rPr lang="en-CH" dirty="0"/>
              <a:t>u</a:t>
            </a:r>
            <a:r>
              <a:rPr lang="en-US" dirty="0"/>
              <a:t>s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d </a:t>
            </a:r>
            <a:r>
              <a:rPr lang="en-US" dirty="0"/>
              <a:t>e</a:t>
            </a:r>
            <a:r>
              <a:rPr lang="en-CH" dirty="0"/>
              <a:t>l</a:t>
            </a:r>
            <a:r>
              <a:rPr lang="en-US" dirty="0"/>
              <a:t>e</a:t>
            </a:r>
            <a:r>
              <a:rPr lang="en-CH" dirty="0"/>
              <a:t>c</a:t>
            </a:r>
            <a:r>
              <a:rPr lang="en-US" dirty="0"/>
              <a:t>t</a:t>
            </a:r>
            <a:r>
              <a:rPr lang="en-CH" dirty="0"/>
              <a:t>r</a:t>
            </a:r>
            <a:r>
              <a:rPr lang="en-US" dirty="0"/>
              <a:t>o</a:t>
            </a:r>
            <a:r>
              <a:rPr lang="en-CH" dirty="0"/>
              <a:t>n </a:t>
            </a:r>
            <a:r>
              <a:rPr lang="en-US" dirty="0"/>
              <a:t>b</a:t>
            </a:r>
            <a:r>
              <a:rPr lang="en-CH" dirty="0"/>
              <a:t>e</a:t>
            </a:r>
            <a:r>
              <a:rPr lang="en-US" dirty="0"/>
              <a:t>a</a:t>
            </a:r>
            <a:r>
              <a:rPr lang="en-CH" dirty="0"/>
              <a:t>m 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d</a:t>
            </a:r>
            <a:r>
              <a:rPr lang="en-CH" dirty="0"/>
              <a:t>u</a:t>
            </a:r>
            <a:r>
              <a:rPr lang="en-US" dirty="0"/>
              <a:t>c</a:t>
            </a:r>
            <a:r>
              <a:rPr lang="en-CH" dirty="0"/>
              <a:t>e</a:t>
            </a:r>
            <a:r>
              <a:rPr lang="en-US" dirty="0"/>
              <a:t>d</a:t>
            </a:r>
            <a:r>
              <a:rPr lang="en-CH" dirty="0"/>
              <a:t> </a:t>
            </a:r>
            <a:r>
              <a:rPr lang="en-US" dirty="0"/>
              <a:t>d</a:t>
            </a:r>
            <a:r>
              <a:rPr lang="en-CH" dirty="0"/>
              <a:t>e</a:t>
            </a:r>
            <a:r>
              <a:rPr lang="en-US" dirty="0"/>
              <a:t>p</a:t>
            </a:r>
            <a:r>
              <a:rPr lang="en-CH" dirty="0"/>
              <a:t>o</a:t>
            </a:r>
            <a:r>
              <a:rPr lang="en-US" dirty="0"/>
              <a:t>s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o</a:t>
            </a:r>
            <a:r>
              <a:rPr lang="en-CH" dirty="0"/>
              <a:t>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299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 err="1"/>
              <a:t>i</a:t>
            </a:r>
            <a:r>
              <a:rPr lang="en-CH" dirty="0"/>
              <a:t>s method allows for the </a:t>
            </a:r>
            <a:r>
              <a:rPr lang="en-US" dirty="0"/>
              <a:t>d</a:t>
            </a:r>
            <a:r>
              <a:rPr lang="en-CH" dirty="0" err="1"/>
              <a:t>i</a:t>
            </a:r>
            <a:r>
              <a:rPr lang="en-US" dirty="0"/>
              <a:t>r</a:t>
            </a:r>
            <a:r>
              <a:rPr lang="en-CH" dirty="0"/>
              <a:t>e</a:t>
            </a:r>
            <a:r>
              <a:rPr lang="en-US" dirty="0"/>
              <a:t>c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d growth of </a:t>
            </a:r>
            <a:r>
              <a:rPr lang="en-CH" dirty="0" err="1"/>
              <a:t>mettalic</a:t>
            </a:r>
            <a:r>
              <a:rPr lang="en-CH" dirty="0"/>
              <a:t>, </a:t>
            </a:r>
            <a:r>
              <a:rPr lang="en-US" dirty="0"/>
              <a:t>s</a:t>
            </a:r>
            <a:r>
              <a:rPr lang="en-CH" dirty="0"/>
              <a:t>u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c</a:t>
            </a:r>
            <a:r>
              <a:rPr lang="en-US" dirty="0"/>
              <a:t>o</a:t>
            </a:r>
            <a:r>
              <a:rPr lang="en-CH" dirty="0"/>
              <a:t>n</a:t>
            </a:r>
            <a:r>
              <a:rPr lang="en-US" dirty="0"/>
              <a:t>d</a:t>
            </a:r>
            <a:r>
              <a:rPr lang="en-CH" dirty="0"/>
              <a:t>u</a:t>
            </a:r>
            <a:r>
              <a:rPr lang="en-US" dirty="0"/>
              <a:t>c</a:t>
            </a:r>
            <a:r>
              <a:rPr lang="en-CH" dirty="0"/>
              <a:t>ting, and even magnetic nanostructures </a:t>
            </a:r>
            <a:r>
              <a:rPr lang="en-US" dirty="0"/>
              <a:t>u</a:t>
            </a:r>
            <a:r>
              <a:rPr lang="en-CH" dirty="0"/>
              <a:t>s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g</a:t>
            </a:r>
            <a:r>
              <a:rPr lang="en-CH" dirty="0"/>
              <a:t> </a:t>
            </a:r>
            <a:r>
              <a:rPr lang="en-US" dirty="0"/>
              <a:t>a</a:t>
            </a:r>
            <a:r>
              <a:rPr lang="en-CH" dirty="0"/>
              <a:t> </a:t>
            </a:r>
            <a:r>
              <a:rPr lang="en-US" dirty="0"/>
              <a:t>f</a:t>
            </a:r>
            <a:r>
              <a:rPr lang="en-CH" dirty="0"/>
              <a:t>o</a:t>
            </a:r>
            <a:r>
              <a:rPr lang="en-US" dirty="0"/>
              <a:t>c</a:t>
            </a:r>
            <a:r>
              <a:rPr lang="en-CH" dirty="0"/>
              <a:t>u</a:t>
            </a:r>
            <a:r>
              <a:rPr lang="en-US" dirty="0"/>
              <a:t>s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d </a:t>
            </a:r>
            <a:r>
              <a:rPr lang="en-US" dirty="0"/>
              <a:t>e</a:t>
            </a:r>
            <a:r>
              <a:rPr lang="en-CH" dirty="0"/>
              <a:t>l</a:t>
            </a:r>
            <a:r>
              <a:rPr lang="en-US" dirty="0"/>
              <a:t>e</a:t>
            </a:r>
            <a:r>
              <a:rPr lang="en-CH" dirty="0"/>
              <a:t>c</a:t>
            </a:r>
            <a:r>
              <a:rPr lang="en-US" dirty="0"/>
              <a:t>t</a:t>
            </a:r>
            <a:r>
              <a:rPr lang="en-CH" dirty="0"/>
              <a:t>r</a:t>
            </a:r>
            <a:r>
              <a:rPr lang="en-US" dirty="0"/>
              <a:t>o</a:t>
            </a:r>
            <a:r>
              <a:rPr lang="en-CH" dirty="0"/>
              <a:t>n </a:t>
            </a:r>
            <a:r>
              <a:rPr lang="en-US" dirty="0"/>
              <a:t>b</a:t>
            </a:r>
            <a:r>
              <a:rPr lang="en-CH" dirty="0"/>
              <a:t>e</a:t>
            </a:r>
            <a:r>
              <a:rPr lang="en-US" dirty="0"/>
              <a:t>a</a:t>
            </a:r>
            <a:r>
              <a:rPr lang="en-CH" dirty="0"/>
              <a:t>m. </a:t>
            </a:r>
            <a:r>
              <a:rPr lang="en-US" dirty="0"/>
              <a:t>A</a:t>
            </a:r>
            <a:r>
              <a:rPr lang="en-CH" dirty="0"/>
              <a:t>s </a:t>
            </a:r>
            <a:r>
              <a:rPr lang="en-US" dirty="0"/>
              <a:t>y</a:t>
            </a:r>
            <a:r>
              <a:rPr lang="en-CH" dirty="0"/>
              <a:t>o</a:t>
            </a:r>
            <a:r>
              <a:rPr lang="en-US" dirty="0"/>
              <a:t>u</a:t>
            </a:r>
            <a:r>
              <a:rPr lang="en-CH" dirty="0"/>
              <a:t> </a:t>
            </a:r>
            <a:r>
              <a:rPr lang="en-US" dirty="0"/>
              <a:t>c</a:t>
            </a:r>
            <a:r>
              <a:rPr lang="en-CH" dirty="0"/>
              <a:t>a</a:t>
            </a:r>
            <a:r>
              <a:rPr lang="en-US" dirty="0"/>
              <a:t>n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h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e these structures are formed by the </a:t>
            </a:r>
            <a:r>
              <a:rPr lang="en-CH" dirty="0" err="1"/>
              <a:t>cataly</a:t>
            </a:r>
            <a:r>
              <a:rPr lang="en-US" dirty="0"/>
              <a:t>z</a:t>
            </a:r>
            <a:r>
              <a:rPr lang="en-CH" dirty="0" err="1"/>
              <a:t>ing</a:t>
            </a:r>
            <a:r>
              <a:rPr lang="en-CH" dirty="0"/>
              <a:t> effect of the electron beam on a </a:t>
            </a:r>
            <a:r>
              <a:rPr lang="en-CH" dirty="0" err="1"/>
              <a:t>precu</a:t>
            </a:r>
            <a:r>
              <a:rPr lang="en-US" dirty="0"/>
              <a:t>r</a:t>
            </a:r>
            <a:r>
              <a:rPr lang="en-CH" dirty="0" err="1"/>
              <a:t>sor</a:t>
            </a:r>
            <a:r>
              <a:rPr lang="en-CH" dirty="0"/>
              <a:t> </a:t>
            </a:r>
            <a:r>
              <a:rPr lang="en-US" dirty="0"/>
              <a:t>g</a:t>
            </a:r>
            <a:r>
              <a:rPr lang="en-CH" dirty="0"/>
              <a:t>a</a:t>
            </a:r>
            <a:r>
              <a:rPr lang="en-US" dirty="0"/>
              <a:t>s</a:t>
            </a:r>
            <a:r>
              <a:rPr lang="en-CH" dirty="0"/>
              <a:t>. The structures can be fully 3D and they can be grown </a:t>
            </a:r>
            <a:r>
              <a:rPr lang="en-US" dirty="0"/>
              <a:t>o</a:t>
            </a:r>
            <a:r>
              <a:rPr lang="en-CH" dirty="0"/>
              <a:t>n </a:t>
            </a:r>
            <a:r>
              <a:rPr lang="en-US" dirty="0"/>
              <a:t>a</a:t>
            </a:r>
            <a:r>
              <a:rPr lang="en-CH" dirty="0"/>
              <a:t>l</a:t>
            </a:r>
            <a:r>
              <a:rPr lang="en-US" dirty="0"/>
              <a:t>l</a:t>
            </a:r>
            <a:r>
              <a:rPr lang="en-CH" dirty="0"/>
              <a:t> </a:t>
            </a:r>
            <a:r>
              <a:rPr lang="en-US" dirty="0"/>
              <a:t>k</a:t>
            </a:r>
            <a:r>
              <a:rPr lang="en-CH" dirty="0" err="1"/>
              <a:t>i</a:t>
            </a:r>
            <a:r>
              <a:rPr lang="en-US" dirty="0"/>
              <a:t>n</a:t>
            </a:r>
            <a:r>
              <a:rPr lang="en-CH" dirty="0"/>
              <a:t>d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s</a:t>
            </a:r>
            <a:r>
              <a:rPr lang="en-CH" dirty="0" err="1"/>
              <a:t>ubstrates</a:t>
            </a:r>
            <a:r>
              <a:rPr lang="en-CH" dirty="0"/>
              <a:t>, including non-planar ones, like the tip of this cantilever.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99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S</a:t>
            </a:r>
            <a:r>
              <a:rPr lang="en-US" dirty="0"/>
              <a:t>u</a:t>
            </a:r>
            <a:r>
              <a:rPr lang="en-CH" dirty="0"/>
              <a:t>r</a:t>
            </a:r>
            <a:r>
              <a:rPr lang="en-US" dirty="0"/>
              <a:t>p</a:t>
            </a:r>
            <a:r>
              <a:rPr lang="en-CH" dirty="0" err="1"/>
              <a:t>risingly</a:t>
            </a:r>
            <a:r>
              <a:rPr lang="en-CH" dirty="0"/>
              <a:t>, these amorphous, fully magnetic </a:t>
            </a:r>
            <a:r>
              <a:rPr lang="en-US" dirty="0"/>
              <a:t>N</a:t>
            </a:r>
            <a:r>
              <a:rPr lang="en-CH" dirty="0"/>
              <a:t>W</a:t>
            </a:r>
            <a:r>
              <a:rPr lang="en-US" dirty="0"/>
              <a:t>s</a:t>
            </a:r>
            <a:r>
              <a:rPr lang="en-CH" dirty="0"/>
              <a:t>, which can be extremely sharp (</a:t>
            </a:r>
            <a:r>
              <a:rPr lang="en-US" dirty="0"/>
              <a:t>d</a:t>
            </a:r>
            <a:r>
              <a:rPr lang="en-CH" dirty="0"/>
              <a:t>o</a:t>
            </a:r>
            <a:r>
              <a:rPr lang="en-US" dirty="0"/>
              <a:t>w</a:t>
            </a:r>
            <a:r>
              <a:rPr lang="en-CH" dirty="0"/>
              <a:t>n </a:t>
            </a:r>
            <a:r>
              <a:rPr lang="en-US" dirty="0"/>
              <a:t>t</a:t>
            </a:r>
            <a:r>
              <a:rPr lang="en-CH" dirty="0"/>
              <a:t>o 10s of </a:t>
            </a:r>
            <a:r>
              <a:rPr lang="en-CH" dirty="0" err="1"/>
              <a:t>nms</a:t>
            </a:r>
            <a:r>
              <a:rPr lang="en-CH" dirty="0"/>
              <a:t>), are of very good mechanical quality. At 4 K they show force </a:t>
            </a:r>
            <a:r>
              <a:rPr lang="en-CH" dirty="0" err="1"/>
              <a:t>sensitivi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e</a:t>
            </a:r>
            <a:r>
              <a:rPr lang="en-CH" dirty="0"/>
              <a:t>s </a:t>
            </a:r>
            <a:r>
              <a:rPr lang="en-US" dirty="0"/>
              <a:t>o</a:t>
            </a:r>
            <a:r>
              <a:rPr lang="en-CH" dirty="0"/>
              <a:t>n</a:t>
            </a:r>
            <a:r>
              <a:rPr lang="en-US" dirty="0"/>
              <a:t>l</a:t>
            </a:r>
            <a:r>
              <a:rPr lang="en-CH" dirty="0"/>
              <a:t>y </a:t>
            </a:r>
            <a:r>
              <a:rPr lang="en-US" dirty="0"/>
              <a:t>s</a:t>
            </a:r>
            <a:r>
              <a:rPr lang="en-CH" dirty="0"/>
              <a:t>l</a:t>
            </a:r>
            <a:r>
              <a:rPr lang="en-US" dirty="0" err="1"/>
              <a:t>i</a:t>
            </a:r>
            <a:r>
              <a:rPr lang="en-CH" dirty="0"/>
              <a:t>g</a:t>
            </a:r>
            <a:r>
              <a:rPr lang="en-US" dirty="0"/>
              <a:t>h</a:t>
            </a:r>
            <a:r>
              <a:rPr lang="en-CH" dirty="0"/>
              <a:t>t</a:t>
            </a:r>
            <a:r>
              <a:rPr lang="en-US" dirty="0"/>
              <a:t>l</a:t>
            </a:r>
            <a:r>
              <a:rPr lang="en-CH" dirty="0"/>
              <a:t>y </a:t>
            </a:r>
            <a:r>
              <a:rPr lang="en-US" dirty="0"/>
              <a:t>w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se </a:t>
            </a:r>
            <a:r>
              <a:rPr lang="en-CH" dirty="0" err="1"/>
              <a:t>tha</a:t>
            </a:r>
            <a:r>
              <a:rPr lang="en-US" dirty="0"/>
              <a:t>n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 err="1"/>
              <a:t>i</a:t>
            </a:r>
            <a:r>
              <a:rPr lang="en-US" dirty="0"/>
              <a:t>r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BE-grown </a:t>
            </a:r>
            <a:r>
              <a:rPr lang="en-US" dirty="0"/>
              <a:t>c</a:t>
            </a:r>
            <a:r>
              <a:rPr lang="en-CH" dirty="0"/>
              <a:t>o</a:t>
            </a:r>
            <a:r>
              <a:rPr lang="en-US" dirty="0"/>
              <a:t>u</a:t>
            </a:r>
            <a:r>
              <a:rPr lang="en-CH" dirty="0"/>
              <a:t>n</a:t>
            </a:r>
            <a:r>
              <a:rPr lang="en-US" dirty="0"/>
              <a:t>t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p</a:t>
            </a:r>
            <a:r>
              <a:rPr lang="en-US" dirty="0"/>
              <a:t>a</a:t>
            </a:r>
            <a:r>
              <a:rPr lang="en-CH" dirty="0"/>
              <a:t>r</a:t>
            </a:r>
            <a:r>
              <a:rPr lang="en-US" dirty="0"/>
              <a:t>t</a:t>
            </a:r>
            <a:r>
              <a:rPr lang="en-CH" dirty="0"/>
              <a:t>s.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se may actually make for the most promising types of sensors, especially because of the</a:t>
            </a:r>
            <a:r>
              <a:rPr lang="en-US" dirty="0"/>
              <a:t>o</a:t>
            </a:r>
            <a:r>
              <a:rPr lang="en-CH" dirty="0"/>
              <a:t>r </a:t>
            </a:r>
            <a:r>
              <a:rPr lang="en-US" dirty="0"/>
              <a:t>s</a:t>
            </a:r>
            <a:r>
              <a:rPr lang="en-CH" dirty="0"/>
              <a:t>m</a:t>
            </a:r>
            <a:r>
              <a:rPr lang="en-US" dirty="0"/>
              <a:t>a</a:t>
            </a:r>
            <a:r>
              <a:rPr lang="en-CH" dirty="0"/>
              <a:t>l</a:t>
            </a:r>
            <a:r>
              <a:rPr lang="en-US" dirty="0"/>
              <a:t>l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 err="1"/>
              <a:t>i</a:t>
            </a:r>
            <a:r>
              <a:rPr lang="en-US" dirty="0"/>
              <a:t>z</a:t>
            </a:r>
            <a:r>
              <a:rPr lang="en-CH" dirty="0"/>
              <a:t>e </a:t>
            </a:r>
            <a:r>
              <a:rPr lang="en-US" dirty="0"/>
              <a:t>a</a:t>
            </a:r>
            <a:r>
              <a:rPr lang="en-CH" dirty="0"/>
              <a:t>n</a:t>
            </a:r>
            <a:r>
              <a:rPr lang="en-US" dirty="0"/>
              <a:t>d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a</a:t>
            </a:r>
            <a:r>
              <a:rPr lang="en-CH" dirty="0"/>
              <a:t>b</a:t>
            </a:r>
            <a:r>
              <a:rPr lang="en-US" dirty="0" err="1"/>
              <a:t>i</a:t>
            </a:r>
            <a:r>
              <a:rPr lang="en-CH" dirty="0"/>
              <a:t>l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F</a:t>
            </a:r>
            <a:r>
              <a:rPr lang="en-CH" dirty="0"/>
              <a:t>EBID to </a:t>
            </a:r>
            <a:r>
              <a:rPr lang="en-US" dirty="0"/>
              <a:t>g</a:t>
            </a:r>
            <a:r>
              <a:rPr lang="en-CH" dirty="0"/>
              <a:t>r</a:t>
            </a:r>
            <a:r>
              <a:rPr lang="en-US" dirty="0"/>
              <a:t>o</a:t>
            </a:r>
            <a:r>
              <a:rPr lang="en-CH" dirty="0"/>
              <a:t>w </a:t>
            </a:r>
            <a:r>
              <a:rPr lang="en-US" dirty="0"/>
              <a:t>w</a:t>
            </a:r>
            <a:r>
              <a:rPr lang="en-CH" dirty="0" err="1"/>
              <a:t>ires</a:t>
            </a:r>
            <a:r>
              <a:rPr lang="en-CH" dirty="0"/>
              <a:t> nearly anywhere and </a:t>
            </a:r>
            <a:r>
              <a:rPr lang="en-US" dirty="0"/>
              <a:t>o</a:t>
            </a:r>
            <a:r>
              <a:rPr lang="en-CH" dirty="0"/>
              <a:t>n </a:t>
            </a:r>
            <a:r>
              <a:rPr lang="en-US" dirty="0"/>
              <a:t>a</a:t>
            </a:r>
            <a:r>
              <a:rPr lang="en-CH" dirty="0"/>
              <a:t>n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u</a:t>
            </a:r>
            <a:r>
              <a:rPr lang="en-US" dirty="0"/>
              <a:t>b</a:t>
            </a:r>
            <a:r>
              <a:rPr lang="en-CH" dirty="0"/>
              <a:t>s</a:t>
            </a:r>
            <a:r>
              <a:rPr lang="en-US" dirty="0"/>
              <a:t>t</a:t>
            </a:r>
            <a:r>
              <a:rPr lang="en-CH" dirty="0"/>
              <a:t>r</a:t>
            </a:r>
            <a:r>
              <a:rPr lang="en-US" dirty="0"/>
              <a:t>a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, </a:t>
            </a:r>
            <a:r>
              <a:rPr lang="en-US" dirty="0"/>
              <a:t>f</a:t>
            </a:r>
            <a:r>
              <a:rPr lang="en-CH" dirty="0"/>
              <a:t>l</a:t>
            </a:r>
            <a:r>
              <a:rPr lang="en-US" dirty="0"/>
              <a:t>a</a:t>
            </a:r>
            <a:r>
              <a:rPr lang="en-CH" dirty="0"/>
              <a:t>t </a:t>
            </a:r>
            <a:r>
              <a:rPr lang="en-US" dirty="0"/>
              <a:t>o</a:t>
            </a:r>
            <a:r>
              <a:rPr lang="en-CH" dirty="0"/>
              <a:t>r </a:t>
            </a:r>
            <a:r>
              <a:rPr lang="en-US" dirty="0"/>
              <a:t>n</a:t>
            </a:r>
            <a:r>
              <a:rPr lang="en-CH" dirty="0"/>
              <a:t>o</a:t>
            </a:r>
            <a:r>
              <a:rPr lang="en-US" dirty="0"/>
              <a:t>t</a:t>
            </a:r>
            <a:r>
              <a:rPr lang="en-CH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655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</a:t>
            </a:r>
            <a:r>
              <a:rPr lang="en-US" dirty="0"/>
              <a:t>n</a:t>
            </a:r>
            <a:r>
              <a:rPr lang="en-CH" dirty="0"/>
              <a:t> </a:t>
            </a:r>
            <a:r>
              <a:rPr lang="en-US" dirty="0"/>
              <a:t>r</a:t>
            </a:r>
            <a:r>
              <a:rPr lang="en-CH" dirty="0"/>
              <a:t>e</a:t>
            </a:r>
            <a:r>
              <a:rPr lang="en-US" dirty="0"/>
              <a:t>c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t experiments, we’</a:t>
            </a:r>
            <a:r>
              <a:rPr lang="en-US" dirty="0"/>
              <a:t>v</a:t>
            </a:r>
            <a:r>
              <a:rPr lang="en-CH" dirty="0"/>
              <a:t>e </a:t>
            </a:r>
            <a:r>
              <a:rPr lang="en-US" dirty="0"/>
              <a:t>c</a:t>
            </a:r>
            <a:r>
              <a:rPr lang="en-CH" dirty="0"/>
              <a:t>h</a:t>
            </a:r>
            <a:r>
              <a:rPr lang="en-US" dirty="0"/>
              <a:t>a</a:t>
            </a:r>
            <a:r>
              <a:rPr lang="en-CH" dirty="0"/>
              <a:t>r</a:t>
            </a:r>
            <a:r>
              <a:rPr lang="en-US" dirty="0"/>
              <a:t>a</a:t>
            </a:r>
            <a:r>
              <a:rPr lang="en-CH" dirty="0"/>
              <a:t>c</a:t>
            </a:r>
            <a:r>
              <a:rPr lang="en-US" dirty="0"/>
              <a:t>t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 err="1"/>
              <a:t>i</a:t>
            </a:r>
            <a:r>
              <a:rPr lang="en-US" dirty="0"/>
              <a:t>z</a:t>
            </a:r>
            <a:r>
              <a:rPr lang="en-CH" dirty="0"/>
              <a:t>e</a:t>
            </a:r>
            <a:r>
              <a:rPr lang="en-US" dirty="0"/>
              <a:t>d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</a:t>
            </a:r>
            <a:r>
              <a:rPr lang="en-US" dirty="0"/>
              <a:t>p</a:t>
            </a:r>
            <a:r>
              <a:rPr lang="en-CH" dirty="0"/>
              <a:t>r</a:t>
            </a:r>
            <a:r>
              <a:rPr lang="en-US" dirty="0"/>
              <a:t>o</a:t>
            </a:r>
            <a:r>
              <a:rPr lang="en-CH" dirty="0"/>
              <a:t>p</a:t>
            </a:r>
            <a:r>
              <a:rPr lang="en-US" dirty="0"/>
              <a:t>e</a:t>
            </a:r>
            <a:r>
              <a:rPr lang="en-CH" dirty="0"/>
              <a:t>r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e</a:t>
            </a:r>
            <a:r>
              <a:rPr lang="en-CH" dirty="0"/>
              <a:t>s </a:t>
            </a:r>
            <a:r>
              <a:rPr lang="en-US" dirty="0"/>
              <a:t>o</a:t>
            </a:r>
            <a:r>
              <a:rPr lang="en-CH" dirty="0"/>
              <a:t>f both </a:t>
            </a:r>
            <a:r>
              <a:rPr lang="en-CH" dirty="0" err="1"/>
              <a:t>th</a:t>
            </a:r>
            <a:r>
              <a:rPr lang="en-US" dirty="0"/>
              <a:t>e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 err="1"/>
              <a:t>ypes</a:t>
            </a:r>
            <a:r>
              <a:rPr lang="en-CH" dirty="0"/>
              <a:t> of NWs and their </a:t>
            </a:r>
            <a:r>
              <a:rPr lang="en-CH" dirty="0" err="1"/>
              <a:t>sensi</a:t>
            </a:r>
            <a:r>
              <a:rPr lang="en-US" dirty="0"/>
              <a:t>v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y as magnetic scanning probes. The </a:t>
            </a:r>
            <a:r>
              <a:rPr lang="en-US" dirty="0"/>
              <a:t>w</a:t>
            </a:r>
            <a:r>
              <a:rPr lang="en-CH" dirty="0"/>
              <a:t>a</a:t>
            </a:r>
            <a:r>
              <a:rPr lang="en-US" dirty="0"/>
              <a:t>y</a:t>
            </a:r>
            <a:r>
              <a:rPr lang="en-CH" dirty="0"/>
              <a:t> that we </a:t>
            </a:r>
            <a:r>
              <a:rPr lang="en-US" dirty="0"/>
              <a:t>q</a:t>
            </a:r>
            <a:r>
              <a:rPr lang="en-CH" dirty="0"/>
              <a:t>u</a:t>
            </a:r>
            <a:r>
              <a:rPr lang="en-US" dirty="0"/>
              <a:t>a</a:t>
            </a:r>
            <a:r>
              <a:rPr lang="en-CH" dirty="0"/>
              <a:t>n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f</a:t>
            </a:r>
            <a:r>
              <a:rPr lang="en-CH" dirty="0"/>
              <a:t>y sensitivity is to produce </a:t>
            </a:r>
            <a:r>
              <a:rPr lang="en-US" dirty="0"/>
              <a:t>a</a:t>
            </a:r>
            <a:r>
              <a:rPr lang="en-CH" dirty="0"/>
              <a:t> </a:t>
            </a:r>
            <a:r>
              <a:rPr lang="en-US" dirty="0"/>
              <a:t>k</a:t>
            </a:r>
            <a:r>
              <a:rPr lang="en-CH" dirty="0"/>
              <a:t>n</a:t>
            </a:r>
            <a:r>
              <a:rPr lang="en-US" dirty="0"/>
              <a:t>o</a:t>
            </a:r>
            <a:r>
              <a:rPr lang="en-CH" dirty="0"/>
              <a:t>w</a:t>
            </a:r>
            <a:r>
              <a:rPr lang="en-US" dirty="0"/>
              <a:t>n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</a:t>
            </a:r>
            <a:r>
              <a:rPr lang="en-US" dirty="0"/>
              <a:t>f</a:t>
            </a:r>
            <a:r>
              <a:rPr lang="en-CH" dirty="0" err="1"/>
              <a:t>i</a:t>
            </a:r>
            <a:r>
              <a:rPr lang="en-US" dirty="0"/>
              <a:t>e</a:t>
            </a:r>
            <a:r>
              <a:rPr lang="en-CH" dirty="0"/>
              <a:t>l</a:t>
            </a:r>
            <a:r>
              <a:rPr lang="en-US" dirty="0"/>
              <a:t>d</a:t>
            </a:r>
            <a:r>
              <a:rPr lang="en-CH" dirty="0"/>
              <a:t> </a:t>
            </a:r>
            <a:r>
              <a:rPr lang="en-US" dirty="0"/>
              <a:t>p</a:t>
            </a:r>
            <a:r>
              <a:rPr lang="en-CH" dirty="0"/>
              <a:t>a</a:t>
            </a:r>
            <a:r>
              <a:rPr lang="en-US" dirty="0"/>
              <a:t>t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r</a:t>
            </a:r>
            <a:r>
              <a:rPr lang="en-US" dirty="0"/>
              <a:t>n</a:t>
            </a:r>
            <a:r>
              <a:rPr lang="en-CH" dirty="0"/>
              <a:t>, </a:t>
            </a:r>
            <a:r>
              <a:rPr lang="en-US" dirty="0"/>
              <a:t>u</a:t>
            </a:r>
            <a:r>
              <a:rPr lang="en-CH" dirty="0"/>
              <a:t>s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g</a:t>
            </a:r>
            <a:r>
              <a:rPr lang="en-CH" dirty="0"/>
              <a:t> </a:t>
            </a:r>
            <a:r>
              <a:rPr lang="en-US" dirty="0"/>
              <a:t>a</a:t>
            </a:r>
            <a:r>
              <a:rPr lang="en-CH" dirty="0"/>
              <a:t> </a:t>
            </a:r>
            <a:r>
              <a:rPr lang="en-US" dirty="0"/>
              <a:t>f</a:t>
            </a:r>
            <a:r>
              <a:rPr lang="en-CH" dirty="0"/>
              <a:t>l</a:t>
            </a:r>
            <a:r>
              <a:rPr lang="en-US" dirty="0"/>
              <a:t>o</a:t>
            </a:r>
            <a:r>
              <a:rPr lang="en-CH" dirty="0"/>
              <a:t>w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g</a:t>
            </a:r>
            <a:r>
              <a:rPr lang="en-CH" dirty="0"/>
              <a:t> </a:t>
            </a:r>
            <a:r>
              <a:rPr lang="en-US" dirty="0"/>
              <a:t>c</a:t>
            </a:r>
            <a:r>
              <a:rPr lang="en-CH" dirty="0"/>
              <a:t>u</a:t>
            </a:r>
            <a:r>
              <a:rPr lang="en-US" dirty="0"/>
              <a:t>r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n</a:t>
            </a:r>
            <a:r>
              <a:rPr lang="en-US" dirty="0"/>
              <a:t>t</a:t>
            </a:r>
            <a:r>
              <a:rPr lang="en-CH" dirty="0"/>
              <a:t>, </a:t>
            </a:r>
            <a:r>
              <a:rPr lang="en-US" dirty="0"/>
              <a:t>a</a:t>
            </a:r>
            <a:r>
              <a:rPr lang="en-CH" dirty="0"/>
              <a:t>n</a:t>
            </a:r>
            <a:r>
              <a:rPr lang="en-US" dirty="0"/>
              <a:t>d</a:t>
            </a:r>
            <a:r>
              <a:rPr lang="en-CH" dirty="0"/>
              <a:t> </a:t>
            </a:r>
            <a:r>
              <a:rPr lang="en-US" dirty="0"/>
              <a:t>l</a:t>
            </a:r>
            <a:r>
              <a:rPr lang="en-CH" dirty="0"/>
              <a:t>o</a:t>
            </a:r>
            <a:r>
              <a:rPr lang="en-US" dirty="0"/>
              <a:t>o</a:t>
            </a:r>
            <a:r>
              <a:rPr lang="en-CH" dirty="0"/>
              <a:t>k </a:t>
            </a:r>
            <a:r>
              <a:rPr lang="en-US" dirty="0"/>
              <a:t>a</a:t>
            </a:r>
            <a:r>
              <a:rPr lang="en-CH" dirty="0"/>
              <a:t>t </a:t>
            </a:r>
            <a:r>
              <a:rPr lang="en-US" dirty="0" err="1"/>
              <a:t>i</a:t>
            </a:r>
            <a:r>
              <a:rPr lang="en-CH" dirty="0" err="1"/>
              <a:t>ts</a:t>
            </a:r>
            <a:r>
              <a:rPr lang="en-CH" dirty="0"/>
              <a:t> </a:t>
            </a:r>
            <a:r>
              <a:rPr lang="en-US" dirty="0"/>
              <a:t>e</a:t>
            </a:r>
            <a:r>
              <a:rPr lang="en-CH" dirty="0"/>
              <a:t>f</a:t>
            </a:r>
            <a:r>
              <a:rPr lang="en-US" dirty="0"/>
              <a:t>f</a:t>
            </a:r>
            <a:r>
              <a:rPr lang="en-CH" dirty="0"/>
              <a:t>e</a:t>
            </a:r>
            <a:r>
              <a:rPr lang="en-US" dirty="0"/>
              <a:t>c</a:t>
            </a:r>
            <a:r>
              <a:rPr lang="en-CH" dirty="0"/>
              <a:t>t </a:t>
            </a:r>
            <a:r>
              <a:rPr lang="en-US" dirty="0"/>
              <a:t>o</a:t>
            </a:r>
            <a:r>
              <a:rPr lang="en-CH" dirty="0"/>
              <a:t>n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N</a:t>
            </a:r>
            <a:r>
              <a:rPr lang="en-CH" dirty="0"/>
              <a:t>W </a:t>
            </a:r>
            <a:r>
              <a:rPr lang="en-US" dirty="0"/>
              <a:t>m</a:t>
            </a:r>
            <a:r>
              <a:rPr lang="en-CH" dirty="0"/>
              <a:t>o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o</a:t>
            </a:r>
            <a:r>
              <a:rPr lang="en-CH" dirty="0"/>
              <a:t>n. </a:t>
            </a:r>
            <a:r>
              <a:rPr lang="en-US" dirty="0"/>
              <a:t>H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e, </a:t>
            </a:r>
            <a:r>
              <a:rPr lang="en-US" dirty="0"/>
              <a:t>w</a:t>
            </a:r>
            <a:r>
              <a:rPr lang="en-CH" dirty="0"/>
              <a:t>e </a:t>
            </a:r>
            <a:r>
              <a:rPr lang="en-US" dirty="0"/>
              <a:t>r</a:t>
            </a:r>
            <a:r>
              <a:rPr lang="en-CH" dirty="0"/>
              <a:t>e</a:t>
            </a:r>
            <a:r>
              <a:rPr lang="en-US" dirty="0"/>
              <a:t>d</a:t>
            </a:r>
            <a:r>
              <a:rPr lang="en-CH" dirty="0"/>
              <a:t>u</a:t>
            </a:r>
            <a:r>
              <a:rPr lang="en-US" dirty="0"/>
              <a:t>c</a:t>
            </a:r>
            <a:r>
              <a:rPr lang="en-CH" dirty="0"/>
              <a:t>e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f</a:t>
            </a:r>
            <a:r>
              <a:rPr lang="en-CH" dirty="0" err="1"/>
              <a:t>i</a:t>
            </a:r>
            <a:r>
              <a:rPr lang="en-US" dirty="0"/>
              <a:t>e</a:t>
            </a:r>
            <a:r>
              <a:rPr lang="en-CH" dirty="0"/>
              <a:t>l</a:t>
            </a:r>
            <a:r>
              <a:rPr lang="en-US" dirty="0"/>
              <a:t>d</a:t>
            </a:r>
            <a:r>
              <a:rPr lang="en-CH" dirty="0"/>
              <a:t>, by reducing the flowing current, until we come to the sensitivity li</a:t>
            </a:r>
            <a:r>
              <a:rPr lang="en-US" dirty="0"/>
              <a:t>m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N</a:t>
            </a:r>
            <a:r>
              <a:rPr lang="en-CH" dirty="0"/>
              <a:t>W transducer.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129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W</a:t>
            </a:r>
            <a:r>
              <a:rPr lang="en-US" dirty="0"/>
              <a:t>h</a:t>
            </a:r>
            <a:r>
              <a:rPr lang="en-CH" dirty="0"/>
              <a:t>a</a:t>
            </a:r>
            <a:r>
              <a:rPr lang="en-US" dirty="0"/>
              <a:t>t</a:t>
            </a:r>
            <a:r>
              <a:rPr lang="en-CH" dirty="0"/>
              <a:t> </a:t>
            </a:r>
            <a:r>
              <a:rPr lang="en-US" dirty="0"/>
              <a:t>w</a:t>
            </a:r>
            <a:r>
              <a:rPr lang="en-CH" dirty="0"/>
              <a:t>e </a:t>
            </a:r>
            <a:r>
              <a:rPr lang="en-US" dirty="0"/>
              <a:t>f</a:t>
            </a:r>
            <a:r>
              <a:rPr lang="en-CH" dirty="0" err="1"/>
              <a:t>i</a:t>
            </a:r>
            <a:r>
              <a:rPr lang="en-US" dirty="0"/>
              <a:t>n</a:t>
            </a:r>
            <a:r>
              <a:rPr lang="en-CH" dirty="0"/>
              <a:t>d, </a:t>
            </a:r>
            <a:r>
              <a:rPr lang="en-US" dirty="0" err="1"/>
              <a:t>i</a:t>
            </a:r>
            <a:r>
              <a:rPr lang="en-CH" dirty="0"/>
              <a:t>s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a</a:t>
            </a:r>
            <a:r>
              <a:rPr lang="en-CH" dirty="0"/>
              <a:t>t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w</a:t>
            </a:r>
            <a:r>
              <a:rPr lang="en-US" dirty="0"/>
              <a:t>o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y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N</a:t>
            </a:r>
            <a:r>
              <a:rPr lang="en-CH" dirty="0"/>
              <a:t>W</a:t>
            </a:r>
            <a:r>
              <a:rPr lang="en-US" dirty="0"/>
              <a:t>s</a:t>
            </a:r>
            <a:r>
              <a:rPr lang="en-CH" dirty="0"/>
              <a:t>, which have similar </a:t>
            </a:r>
            <a:r>
              <a:rPr lang="en-US" dirty="0"/>
              <a:t>f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c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 err="1"/>
              <a:t>ensitiv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 err="1"/>
              <a:t>i</a:t>
            </a:r>
            <a:r>
              <a:rPr lang="en-CH" dirty="0" err="1"/>
              <a:t>nteract</a:t>
            </a:r>
            <a:r>
              <a:rPr lang="en-CH" dirty="0"/>
              <a:t> with the field in different ways.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first one, because it essentially </a:t>
            </a:r>
            <a:r>
              <a:rPr lang="en-CH" dirty="0" err="1"/>
              <a:t>contai</a:t>
            </a:r>
            <a:r>
              <a:rPr lang="en-US" dirty="0"/>
              <a:t>n</a:t>
            </a:r>
            <a:r>
              <a:rPr lang="en-CH" dirty="0"/>
              <a:t>s </a:t>
            </a:r>
            <a:r>
              <a:rPr lang="en-US" dirty="0"/>
              <a:t>a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di</a:t>
            </a:r>
            <a:r>
              <a:rPr lang="en-US" dirty="0"/>
              <a:t>p</a:t>
            </a:r>
            <a:r>
              <a:rPr lang="en-CH" dirty="0"/>
              <a:t>o</a:t>
            </a:r>
            <a:r>
              <a:rPr lang="en-US" dirty="0"/>
              <a:t>l</a:t>
            </a:r>
            <a:r>
              <a:rPr lang="en-CH" dirty="0"/>
              <a:t>e </a:t>
            </a:r>
            <a:r>
              <a:rPr lang="en-US" dirty="0"/>
              <a:t>a</a:t>
            </a:r>
            <a:r>
              <a:rPr lang="en-CH" dirty="0"/>
              <a:t>t 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p</a:t>
            </a:r>
            <a:r>
              <a:rPr lang="en-CH" dirty="0"/>
              <a:t> re</a:t>
            </a:r>
            <a:r>
              <a:rPr lang="en-US" dirty="0"/>
              <a:t>a</a:t>
            </a:r>
            <a:r>
              <a:rPr lang="en-CH" dirty="0"/>
              <a:t>c</a:t>
            </a:r>
            <a:r>
              <a:rPr lang="en-US" dirty="0"/>
              <a:t>t</a:t>
            </a:r>
            <a:r>
              <a:rPr lang="en-CH" dirty="0"/>
              <a:t>s </a:t>
            </a:r>
            <a:r>
              <a:rPr lang="en-US" dirty="0"/>
              <a:t>t</a:t>
            </a:r>
            <a:r>
              <a:rPr lang="en-CH" dirty="0"/>
              <a:t>o spatial magnetic field gradients. While the second, </a:t>
            </a:r>
            <a:r>
              <a:rPr lang="en-CH" dirty="0" err="1"/>
              <a:t>beause</a:t>
            </a:r>
            <a:r>
              <a:rPr lang="en-CH" dirty="0"/>
              <a:t> it is fully magnetic and is </a:t>
            </a:r>
            <a:r>
              <a:rPr lang="en-CH" dirty="0" err="1"/>
              <a:t>ther</a:t>
            </a:r>
            <a:r>
              <a:rPr lang="en-US" dirty="0"/>
              <a:t>e</a:t>
            </a:r>
            <a:r>
              <a:rPr lang="en-CH" dirty="0"/>
              <a:t>f</a:t>
            </a:r>
            <a:r>
              <a:rPr lang="en-US" dirty="0"/>
              <a:t>o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a</a:t>
            </a:r>
            <a:r>
              <a:rPr lang="en-CH" dirty="0"/>
              <a:t>n </a:t>
            </a:r>
            <a:r>
              <a:rPr lang="en-CH" dirty="0" err="1"/>
              <a:t>exte</a:t>
            </a:r>
            <a:r>
              <a:rPr lang="en-US" dirty="0"/>
              <a:t>n</a:t>
            </a:r>
            <a:r>
              <a:rPr lang="en-CH" dirty="0"/>
              <a:t>d</a:t>
            </a:r>
            <a:r>
              <a:rPr lang="en-US" dirty="0"/>
              <a:t>e</a:t>
            </a:r>
            <a:r>
              <a:rPr lang="en-CH" dirty="0"/>
              <a:t>d </a:t>
            </a:r>
            <a:r>
              <a:rPr lang="en-US" dirty="0"/>
              <a:t>d</a:t>
            </a:r>
            <a:r>
              <a:rPr lang="en-CH" dirty="0" err="1"/>
              <a:t>i</a:t>
            </a:r>
            <a:r>
              <a:rPr lang="en-US" dirty="0"/>
              <a:t>p</a:t>
            </a:r>
            <a:r>
              <a:rPr lang="en-CH" dirty="0"/>
              <a:t>o</a:t>
            </a:r>
            <a:r>
              <a:rPr lang="en-US" dirty="0"/>
              <a:t>le</a:t>
            </a:r>
            <a:r>
              <a:rPr lang="en-CH" dirty="0"/>
              <a:t>, </a:t>
            </a:r>
            <a:r>
              <a:rPr lang="en-US" dirty="0"/>
              <a:t>r</a:t>
            </a:r>
            <a:r>
              <a:rPr lang="en-CH" dirty="0"/>
              <a:t>e</a:t>
            </a:r>
            <a:r>
              <a:rPr lang="en-US" dirty="0"/>
              <a:t>a</a:t>
            </a:r>
            <a:r>
              <a:rPr lang="en-CH" dirty="0"/>
              <a:t>c</a:t>
            </a:r>
            <a:r>
              <a:rPr lang="en-US" dirty="0"/>
              <a:t>t</a:t>
            </a:r>
            <a:r>
              <a:rPr lang="en-CH" dirty="0"/>
              <a:t>s </a:t>
            </a:r>
            <a:r>
              <a:rPr lang="en-US" dirty="0"/>
              <a:t>t</a:t>
            </a:r>
            <a:r>
              <a:rPr lang="en-CH" dirty="0"/>
              <a:t>o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a</a:t>
            </a:r>
            <a:r>
              <a:rPr lang="en-US" dirty="0"/>
              <a:t>m</a:t>
            </a:r>
            <a:r>
              <a:rPr lang="en-CH" dirty="0"/>
              <a:t>p</a:t>
            </a:r>
            <a:r>
              <a:rPr lang="en-US" dirty="0"/>
              <a:t>l</a:t>
            </a:r>
            <a:r>
              <a:rPr lang="en-CH" dirty="0"/>
              <a:t>e’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</a:t>
            </a:r>
            <a:r>
              <a:rPr lang="en-US" dirty="0"/>
              <a:t>f</a:t>
            </a:r>
            <a:r>
              <a:rPr lang="en-CH" dirty="0" err="1"/>
              <a:t>i</a:t>
            </a:r>
            <a:r>
              <a:rPr lang="en-US" dirty="0"/>
              <a:t>e</a:t>
            </a:r>
            <a:r>
              <a:rPr lang="en-CH" dirty="0"/>
              <a:t>l</a:t>
            </a:r>
            <a:r>
              <a:rPr lang="en-US" dirty="0"/>
              <a:t>d</a:t>
            </a:r>
            <a:r>
              <a:rPr lang="en-CH" dirty="0"/>
              <a:t>. </a:t>
            </a:r>
            <a:r>
              <a:rPr lang="en-US" dirty="0"/>
              <a:t>F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u</a:t>
            </a:r>
            <a:r>
              <a:rPr lang="en-US" dirty="0"/>
              <a:t>r</a:t>
            </a:r>
            <a:r>
              <a:rPr lang="en-CH" dirty="0"/>
              <a:t> </a:t>
            </a:r>
            <a:r>
              <a:rPr lang="en-US" dirty="0"/>
              <a:t>e</a:t>
            </a:r>
            <a:r>
              <a:rPr lang="en-CH" dirty="0"/>
              <a:t>x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 err="1"/>
              <a:t>i</a:t>
            </a:r>
            <a:r>
              <a:rPr lang="en-US" dirty="0"/>
              <a:t>m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t</a:t>
            </a:r>
            <a:r>
              <a:rPr lang="en-US" dirty="0"/>
              <a:t>s</a:t>
            </a:r>
            <a:r>
              <a:rPr lang="en-CH" dirty="0"/>
              <a:t>, we can extra</a:t>
            </a:r>
            <a:r>
              <a:rPr lang="en-US" dirty="0"/>
              <a:t>c</a:t>
            </a:r>
            <a:r>
              <a:rPr lang="en-CH" dirty="0"/>
              <a:t>t corresponding sensitivities.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220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U</a:t>
            </a:r>
            <a:r>
              <a:rPr lang="en-US" dirty="0"/>
              <a:t>l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m</a:t>
            </a:r>
            <a:r>
              <a:rPr lang="en-US" dirty="0"/>
              <a:t>a</a:t>
            </a:r>
            <a:r>
              <a:rPr lang="en-CH" dirty="0" err="1"/>
              <a:t>tely</a:t>
            </a:r>
            <a:r>
              <a:rPr lang="en-CH" dirty="0"/>
              <a:t>, to understand what this means, we have to put this in </a:t>
            </a:r>
            <a:r>
              <a:rPr lang="en-US" dirty="0"/>
              <a:t>t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m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s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v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/>
              <a:t>y</a:t>
            </a:r>
            <a:r>
              <a:rPr lang="en-CH" dirty="0"/>
              <a:t> to differ</a:t>
            </a:r>
            <a:r>
              <a:rPr lang="en-US" dirty="0"/>
              <a:t>e</a:t>
            </a:r>
            <a:r>
              <a:rPr lang="en-CH" dirty="0"/>
              <a:t>n</a:t>
            </a:r>
            <a:r>
              <a:rPr lang="en-US" dirty="0"/>
              <a:t>t</a:t>
            </a:r>
            <a:r>
              <a:rPr lang="en-CH" dirty="0"/>
              <a:t> types of magnetic field sour</a:t>
            </a:r>
            <a:r>
              <a:rPr lang="en-US" dirty="0"/>
              <a:t>c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, i.e. </a:t>
            </a:r>
            <a:r>
              <a:rPr lang="en-US" dirty="0"/>
              <a:t>M</a:t>
            </a:r>
            <a:r>
              <a:rPr lang="en-CH" dirty="0" err="1"/>
              <a:t>agnetic</a:t>
            </a:r>
            <a:r>
              <a:rPr lang="en-CH" dirty="0"/>
              <a:t> moments in terms of Bohr magneto</a:t>
            </a:r>
            <a:r>
              <a:rPr lang="en-US" dirty="0"/>
              <a:t>n</a:t>
            </a:r>
            <a:r>
              <a:rPr lang="en-CH" dirty="0"/>
              <a:t>s (or elect</a:t>
            </a:r>
            <a:r>
              <a:rPr lang="en-US" dirty="0"/>
              <a:t>r</a:t>
            </a:r>
            <a:r>
              <a:rPr lang="en-CH" dirty="0"/>
              <a:t>on spins), </a:t>
            </a:r>
            <a:r>
              <a:rPr lang="en-US" dirty="0"/>
              <a:t>f</a:t>
            </a:r>
            <a:r>
              <a:rPr lang="en-CH" dirty="0"/>
              <a:t>l</a:t>
            </a:r>
            <a:r>
              <a:rPr lang="en-US" dirty="0"/>
              <a:t>u</a:t>
            </a:r>
            <a:r>
              <a:rPr lang="en-CH" dirty="0"/>
              <a:t>x </a:t>
            </a:r>
            <a:r>
              <a:rPr lang="en-US" dirty="0"/>
              <a:t>q</a:t>
            </a:r>
            <a:r>
              <a:rPr lang="en-CH" dirty="0"/>
              <a:t>u</a:t>
            </a:r>
            <a:r>
              <a:rPr lang="en-US" dirty="0"/>
              <a:t>a</a:t>
            </a:r>
            <a:r>
              <a:rPr lang="en-CH" dirty="0"/>
              <a:t>n</a:t>
            </a:r>
            <a:r>
              <a:rPr lang="en-US" dirty="0"/>
              <a:t>t</a:t>
            </a:r>
            <a:r>
              <a:rPr lang="en-CH" dirty="0"/>
              <a:t>a (for super</a:t>
            </a:r>
            <a:r>
              <a:rPr lang="en-US" dirty="0"/>
              <a:t>c</a:t>
            </a:r>
            <a:r>
              <a:rPr lang="en-CH" dirty="0"/>
              <a:t>o</a:t>
            </a:r>
            <a:r>
              <a:rPr lang="en-US" dirty="0"/>
              <a:t>n</a:t>
            </a:r>
            <a:r>
              <a:rPr lang="en-CH" dirty="0"/>
              <a:t>d</a:t>
            </a:r>
            <a:r>
              <a:rPr lang="en-US" dirty="0"/>
              <a:t>u</a:t>
            </a:r>
            <a:r>
              <a:rPr lang="en-CH" dirty="0" err="1"/>
              <a:t>cting</a:t>
            </a:r>
            <a:r>
              <a:rPr lang="en-CH" dirty="0"/>
              <a:t> </a:t>
            </a:r>
            <a:r>
              <a:rPr lang="en-US" dirty="0"/>
              <a:t>v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</a:t>
            </a:r>
            <a:r>
              <a:rPr lang="en-US" dirty="0"/>
              <a:t>e</a:t>
            </a:r>
            <a:r>
              <a:rPr lang="en-CH" dirty="0"/>
              <a:t>s), </a:t>
            </a:r>
            <a:r>
              <a:rPr lang="en-US" dirty="0"/>
              <a:t>o</a:t>
            </a:r>
            <a:r>
              <a:rPr lang="en-CH" dirty="0"/>
              <a:t>r </a:t>
            </a:r>
            <a:r>
              <a:rPr lang="en-US" dirty="0"/>
              <a:t>A</a:t>
            </a:r>
            <a:r>
              <a:rPr lang="en-CH" dirty="0"/>
              <a:t>m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f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 </a:t>
            </a:r>
            <a:r>
              <a:rPr lang="en-US" dirty="0"/>
              <a:t>l</a:t>
            </a:r>
            <a:r>
              <a:rPr lang="en-CH" dirty="0" err="1"/>
              <a:t>i</a:t>
            </a:r>
            <a:r>
              <a:rPr lang="en-US" dirty="0"/>
              <a:t>n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c</a:t>
            </a:r>
            <a:r>
              <a:rPr lang="en-CH" dirty="0"/>
              <a:t>u</a:t>
            </a:r>
            <a:r>
              <a:rPr lang="en-US" dirty="0"/>
              <a:t>r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n</a:t>
            </a:r>
            <a:r>
              <a:rPr lang="en-US" dirty="0"/>
              <a:t>t</a:t>
            </a:r>
            <a:r>
              <a:rPr lang="en-CH" dirty="0"/>
              <a:t>. </a:t>
            </a:r>
            <a:r>
              <a:rPr lang="en-US" dirty="0"/>
              <a:t>A</a:t>
            </a:r>
            <a:r>
              <a:rPr lang="en-CH" dirty="0"/>
              <a:t>s </a:t>
            </a:r>
            <a:r>
              <a:rPr lang="en-US" dirty="0"/>
              <a:t>y</a:t>
            </a:r>
            <a:r>
              <a:rPr lang="en-CH" dirty="0"/>
              <a:t>o</a:t>
            </a:r>
            <a:r>
              <a:rPr lang="en-US" dirty="0"/>
              <a:t>u</a:t>
            </a:r>
            <a:r>
              <a:rPr lang="en-CH" dirty="0"/>
              <a:t> </a:t>
            </a:r>
            <a:r>
              <a:rPr lang="en-US" dirty="0"/>
              <a:t>c</a:t>
            </a:r>
            <a:r>
              <a:rPr lang="en-CH" dirty="0"/>
              <a:t>a</a:t>
            </a:r>
            <a:r>
              <a:rPr lang="en-US" dirty="0"/>
              <a:t>n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e</a:t>
            </a:r>
            <a:r>
              <a:rPr lang="en-CH" dirty="0"/>
              <a:t>n </a:t>
            </a:r>
            <a:r>
              <a:rPr lang="en-US" dirty="0"/>
              <a:t>b</a:t>
            </a:r>
            <a:r>
              <a:rPr lang="en-CH" dirty="0"/>
              <a:t>o</a:t>
            </a:r>
            <a:r>
              <a:rPr lang="en-US" dirty="0"/>
              <a:t>t</a:t>
            </a:r>
            <a:r>
              <a:rPr lang="en-CH" dirty="0"/>
              <a:t>h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s</a:t>
            </a:r>
            <a:r>
              <a:rPr lang="en-US" dirty="0"/>
              <a:t>o</a:t>
            </a:r>
            <a:r>
              <a:rPr lang="en-CH" dirty="0"/>
              <a:t>r</a:t>
            </a:r>
            <a:r>
              <a:rPr lang="en-US" dirty="0"/>
              <a:t>s</a:t>
            </a:r>
            <a:r>
              <a:rPr lang="en-CH" dirty="0"/>
              <a:t>, </a:t>
            </a:r>
            <a:r>
              <a:rPr lang="en-US" dirty="0"/>
              <a:t>b</a:t>
            </a:r>
            <a:r>
              <a:rPr lang="en-CH" dirty="0" err="1"/>
              <a:t>ut</a:t>
            </a:r>
            <a:r>
              <a:rPr lang="en-CH" dirty="0"/>
              <a:t> es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c</a:t>
            </a:r>
            <a:r>
              <a:rPr lang="en-CH" dirty="0" err="1"/>
              <a:t>i</a:t>
            </a:r>
            <a:r>
              <a:rPr lang="en-US" dirty="0"/>
              <a:t>a</a:t>
            </a:r>
            <a:r>
              <a:rPr lang="en-CH" dirty="0"/>
              <a:t>l</a:t>
            </a:r>
            <a:r>
              <a:rPr lang="en-US" dirty="0"/>
              <a:t>l</a:t>
            </a:r>
            <a:r>
              <a:rPr lang="en-CH" dirty="0"/>
              <a:t>y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F</a:t>
            </a:r>
            <a:r>
              <a:rPr lang="en-CH" dirty="0"/>
              <a:t>E</a:t>
            </a:r>
            <a:r>
              <a:rPr lang="en-US" dirty="0"/>
              <a:t>B</a:t>
            </a:r>
            <a:r>
              <a:rPr lang="en-CH" dirty="0"/>
              <a:t>ID </a:t>
            </a:r>
            <a:r>
              <a:rPr lang="en-US" dirty="0"/>
              <a:t>N</a:t>
            </a:r>
            <a:r>
              <a:rPr lang="en-CH" dirty="0"/>
              <a:t>W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a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c</a:t>
            </a:r>
            <a:r>
              <a:rPr lang="en-CH" dirty="0"/>
              <a:t>o</a:t>
            </a:r>
            <a:r>
              <a:rPr lang="en-US" dirty="0"/>
              <a:t>m</a:t>
            </a:r>
            <a:r>
              <a:rPr lang="en-CH" dirty="0"/>
              <a:t>b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e</a:t>
            </a:r>
            <a:r>
              <a:rPr lang="en-CH" dirty="0"/>
              <a:t>x</a:t>
            </a:r>
            <a:r>
              <a:rPr lang="en-US" dirty="0"/>
              <a:t>t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me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s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v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w</a:t>
            </a:r>
            <a:r>
              <a:rPr lang="en-CH" dirty="0" err="1"/>
              <a:t>ith</a:t>
            </a:r>
            <a:r>
              <a:rPr lang="en-CH" dirty="0"/>
              <a:t> the possibility of high </a:t>
            </a:r>
            <a:r>
              <a:rPr lang="en-CH" dirty="0" err="1"/>
              <a:t>sp</a:t>
            </a:r>
            <a:r>
              <a:rPr lang="en-US" dirty="0"/>
              <a:t>e</a:t>
            </a:r>
            <a:r>
              <a:rPr lang="en-CH" dirty="0" err="1"/>
              <a:t>cial</a:t>
            </a:r>
            <a:r>
              <a:rPr lang="en-CH" dirty="0"/>
              <a:t> </a:t>
            </a:r>
            <a:r>
              <a:rPr lang="en-CH" dirty="0" err="1"/>
              <a:t>reso</a:t>
            </a:r>
            <a:r>
              <a:rPr lang="en-US" dirty="0"/>
              <a:t>l</a:t>
            </a:r>
            <a:r>
              <a:rPr lang="en-CH" dirty="0"/>
              <a:t>u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o</a:t>
            </a:r>
            <a:r>
              <a:rPr lang="en-CH" dirty="0"/>
              <a:t>n, given </a:t>
            </a:r>
            <a:r>
              <a:rPr lang="en-US" dirty="0"/>
              <a:t>e</a:t>
            </a:r>
            <a:r>
              <a:rPr lang="en-CH" dirty="0"/>
              <a:t>s</a:t>
            </a:r>
            <a:r>
              <a:rPr lang="en-US" dirty="0" err="1"/>
              <a:t>sen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a</a:t>
            </a:r>
            <a:r>
              <a:rPr lang="en-US" dirty="0"/>
              <a:t>l</a:t>
            </a:r>
            <a:r>
              <a:rPr lang="en-CH" dirty="0"/>
              <a:t>l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b</a:t>
            </a:r>
            <a:r>
              <a:rPr lang="en-CH" dirty="0"/>
              <a:t>y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t</a:t>
            </a:r>
            <a:r>
              <a:rPr lang="en-US" dirty="0" err="1"/>
              <a:t>i</a:t>
            </a:r>
            <a:r>
              <a:rPr lang="en-CH" dirty="0"/>
              <a:t>p diameter and tip-s</a:t>
            </a:r>
            <a:r>
              <a:rPr lang="en-US" dirty="0"/>
              <a:t>a</a:t>
            </a:r>
            <a:r>
              <a:rPr lang="en-CH" dirty="0"/>
              <a:t>m</a:t>
            </a:r>
            <a:r>
              <a:rPr lang="en-US" dirty="0"/>
              <a:t>p</a:t>
            </a:r>
            <a:r>
              <a:rPr lang="en-CH" dirty="0"/>
              <a:t>l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p</a:t>
            </a:r>
            <a:r>
              <a:rPr lang="en-US" dirty="0"/>
              <a:t>a</a:t>
            </a:r>
            <a:r>
              <a:rPr lang="en-CH" dirty="0"/>
              <a:t>c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g</a:t>
            </a:r>
            <a:r>
              <a:rPr lang="en-CH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620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In fact, here we </a:t>
            </a:r>
            <a:r>
              <a:rPr lang="en-CH" dirty="0" err="1"/>
              <a:t>sho</a:t>
            </a:r>
            <a:r>
              <a:rPr lang="en-US" dirty="0"/>
              <a:t>w</a:t>
            </a:r>
            <a:r>
              <a:rPr lang="en-CH" dirty="0"/>
              <a:t> 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a</a:t>
            </a:r>
            <a:r>
              <a:rPr lang="en-US" dirty="0"/>
              <a:t>l</a:t>
            </a:r>
            <a:r>
              <a:rPr lang="en-CH" dirty="0"/>
              <a:t> NW MFM </a:t>
            </a:r>
            <a:r>
              <a:rPr lang="en-CH" dirty="0" err="1"/>
              <a:t>imag</a:t>
            </a:r>
            <a:r>
              <a:rPr lang="en-US" dirty="0"/>
              <a:t>e</a:t>
            </a:r>
            <a:r>
              <a:rPr lang="en-CH" dirty="0"/>
              <a:t>s made with an FEBID NW over a 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r</a:t>
            </a:r>
            <a:r>
              <a:rPr lang="en-CH" dirty="0"/>
              <a:t>m</a:t>
            </a:r>
            <a:r>
              <a:rPr lang="en-US" dirty="0"/>
              <a:t>a</a:t>
            </a:r>
            <a:r>
              <a:rPr lang="en-CH" dirty="0" err="1"/>
              <a:t>lloy</a:t>
            </a:r>
            <a:r>
              <a:rPr lang="en-CH" dirty="0"/>
              <a:t> disc in a </a:t>
            </a:r>
            <a:r>
              <a:rPr lang="en-CH" dirty="0" err="1"/>
              <a:t>vortec</a:t>
            </a:r>
            <a:r>
              <a:rPr lang="en-CH" dirty="0"/>
              <a:t> state. </a:t>
            </a:r>
            <a:r>
              <a:rPr lang="en-US" dirty="0"/>
              <a:t>W</a:t>
            </a:r>
            <a:r>
              <a:rPr lang="en-CH" dirty="0"/>
              <a:t>e can see in t</a:t>
            </a:r>
            <a:r>
              <a:rPr lang="en-US" dirty="0"/>
              <a:t>he</a:t>
            </a:r>
            <a:r>
              <a:rPr lang="en-CH" dirty="0"/>
              <a:t> </a:t>
            </a:r>
            <a:r>
              <a:rPr lang="en-CH" dirty="0" err="1"/>
              <a:t>freque</a:t>
            </a:r>
            <a:r>
              <a:rPr lang="en-US" dirty="0"/>
              <a:t>n</a:t>
            </a:r>
            <a:r>
              <a:rPr lang="en-CH" dirty="0"/>
              <a:t>cy shift data, t</a:t>
            </a:r>
            <a:r>
              <a:rPr lang="en-US" dirty="0"/>
              <a:t>ha</a:t>
            </a:r>
            <a:r>
              <a:rPr lang="en-CH" dirty="0"/>
              <a:t>t the </a:t>
            </a:r>
            <a:r>
              <a:rPr lang="en-US" dirty="0"/>
              <a:t>N</a:t>
            </a:r>
            <a:r>
              <a:rPr lang="en-CH" dirty="0"/>
              <a:t>W </a:t>
            </a:r>
            <a:r>
              <a:rPr lang="en-US" dirty="0"/>
              <a:t>s</a:t>
            </a:r>
            <a:r>
              <a:rPr lang="en-CH" dirty="0"/>
              <a:t>h</a:t>
            </a:r>
            <a:r>
              <a:rPr lang="en-US" dirty="0"/>
              <a:t>o</a:t>
            </a:r>
            <a:r>
              <a:rPr lang="en-CH" dirty="0"/>
              <a:t>w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p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n</a:t>
            </a:r>
            <a:r>
              <a:rPr lang="en-US" dirty="0"/>
              <a:t>c</a:t>
            </a:r>
            <a:r>
              <a:rPr lang="en-CH" dirty="0"/>
              <a:t>e </a:t>
            </a:r>
            <a:r>
              <a:rPr lang="en-US" dirty="0"/>
              <a:t>o</a:t>
            </a:r>
            <a:r>
              <a:rPr lang="en-CH" dirty="0"/>
              <a:t>f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v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x </a:t>
            </a:r>
            <a:r>
              <a:rPr lang="en-US" dirty="0"/>
              <a:t>t</a:t>
            </a:r>
            <a:r>
              <a:rPr lang="en-CH" dirty="0"/>
              <a:t>e</a:t>
            </a:r>
            <a:r>
              <a:rPr lang="en-US" dirty="0"/>
              <a:t>x</a:t>
            </a:r>
            <a:r>
              <a:rPr lang="en-CH" dirty="0"/>
              <a:t>t</a:t>
            </a:r>
            <a:r>
              <a:rPr lang="en-US" dirty="0"/>
              <a:t>u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 err="1"/>
              <a:t>i</a:t>
            </a:r>
            <a:r>
              <a:rPr lang="en-CH" dirty="0"/>
              <a:t>n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d</a:t>
            </a:r>
            <a:r>
              <a:rPr lang="en-CH" dirty="0" err="1"/>
              <a:t>i</a:t>
            </a:r>
            <a:r>
              <a:rPr lang="en-US" dirty="0"/>
              <a:t>s</a:t>
            </a:r>
            <a:r>
              <a:rPr lang="en-CH" dirty="0"/>
              <a:t>c </a:t>
            </a:r>
            <a:r>
              <a:rPr lang="en-US" dirty="0"/>
              <a:t>a</a:t>
            </a:r>
            <a:r>
              <a:rPr lang="en-CH" dirty="0"/>
              <a:t>n</a:t>
            </a:r>
            <a:r>
              <a:rPr lang="en-US" dirty="0"/>
              <a:t>d</a:t>
            </a:r>
            <a:r>
              <a:rPr lang="en-CH" dirty="0"/>
              <a:t> </a:t>
            </a:r>
            <a:r>
              <a:rPr lang="en-CH" dirty="0" err="1"/>
              <a:t>rou</a:t>
            </a:r>
            <a:r>
              <a:rPr lang="en-US" dirty="0"/>
              <a:t>g</a:t>
            </a:r>
            <a:r>
              <a:rPr lang="en-CH" dirty="0"/>
              <a:t>h</a:t>
            </a:r>
            <a:r>
              <a:rPr lang="en-US" dirty="0"/>
              <a:t>l</a:t>
            </a:r>
            <a:r>
              <a:rPr lang="en-CH" dirty="0"/>
              <a:t>y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t</a:t>
            </a:r>
            <a:r>
              <a:rPr lang="en-CH" dirty="0" err="1"/>
              <a:t>ches</a:t>
            </a:r>
            <a:r>
              <a:rPr lang="en-CH" dirty="0"/>
              <a:t> what </a:t>
            </a:r>
            <a:r>
              <a:rPr lang="en-US" dirty="0" err="1"/>
              <a:t>i</a:t>
            </a:r>
            <a:r>
              <a:rPr lang="en-CH" dirty="0"/>
              <a:t>s </a:t>
            </a:r>
            <a:r>
              <a:rPr lang="en-US" dirty="0"/>
              <a:t>e</a:t>
            </a:r>
            <a:r>
              <a:rPr lang="en-CH" dirty="0"/>
              <a:t>x</a:t>
            </a:r>
            <a:r>
              <a:rPr lang="en-US" dirty="0"/>
              <a:t>p</a:t>
            </a:r>
            <a:r>
              <a:rPr lang="en-CH" dirty="0"/>
              <a:t>e</a:t>
            </a:r>
            <a:r>
              <a:rPr lang="en-US" dirty="0"/>
              <a:t>c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d </a:t>
            </a:r>
            <a:r>
              <a:rPr lang="en-US" dirty="0"/>
              <a:t>f</a:t>
            </a:r>
            <a:r>
              <a:rPr lang="en-CH" dirty="0"/>
              <a:t>r</a:t>
            </a:r>
            <a:r>
              <a:rPr lang="en-US" dirty="0"/>
              <a:t>o</a:t>
            </a:r>
            <a:r>
              <a:rPr lang="en-CH" dirty="0"/>
              <a:t>m </a:t>
            </a:r>
            <a:r>
              <a:rPr lang="en-US" dirty="0"/>
              <a:t>m</a:t>
            </a:r>
            <a:r>
              <a:rPr lang="en-CH" dirty="0" err="1"/>
              <a:t>i</a:t>
            </a:r>
            <a:r>
              <a:rPr lang="en-US" dirty="0" err="1"/>
              <a:t>cro</a:t>
            </a:r>
            <a:r>
              <a:rPr lang="en-CH" dirty="0"/>
              <a:t>m</a:t>
            </a:r>
            <a:r>
              <a:rPr lang="en-US" dirty="0"/>
              <a:t>a</a:t>
            </a:r>
            <a:r>
              <a:rPr lang="en-CH" dirty="0"/>
              <a:t>g</a:t>
            </a:r>
            <a:r>
              <a:rPr lang="en-US" dirty="0"/>
              <a:t>n</a:t>
            </a:r>
            <a:r>
              <a:rPr lang="en-CH" dirty="0"/>
              <a:t>e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c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 err="1"/>
              <a:t>i</a:t>
            </a:r>
            <a:r>
              <a:rPr lang="en-US" dirty="0"/>
              <a:t>m</a:t>
            </a:r>
            <a:r>
              <a:rPr lang="en-CH" dirty="0"/>
              <a:t>u</a:t>
            </a:r>
            <a:r>
              <a:rPr lang="en-US" dirty="0"/>
              <a:t>l</a:t>
            </a:r>
            <a:r>
              <a:rPr lang="en-CH" dirty="0"/>
              <a:t>a</a:t>
            </a:r>
            <a:r>
              <a:rPr lang="en-US" dirty="0"/>
              <a:t>t</a:t>
            </a:r>
            <a:r>
              <a:rPr lang="en-CH" dirty="0" err="1"/>
              <a:t>i</a:t>
            </a:r>
            <a:r>
              <a:rPr lang="en-US" dirty="0"/>
              <a:t>o</a:t>
            </a:r>
            <a:r>
              <a:rPr lang="en-CH" dirty="0"/>
              <a:t>n</a:t>
            </a:r>
            <a:r>
              <a:rPr lang="en-US" dirty="0"/>
              <a:t>s</a:t>
            </a:r>
            <a:r>
              <a:rPr lang="en-CH" dirty="0"/>
              <a:t>. </a:t>
            </a:r>
            <a:r>
              <a:rPr lang="en-US" dirty="0"/>
              <a:t>S</a:t>
            </a:r>
            <a:r>
              <a:rPr lang="en-CH" dirty="0"/>
              <a:t>o while </a:t>
            </a:r>
            <a:r>
              <a:rPr lang="en-US" dirty="0"/>
              <a:t>w</a:t>
            </a:r>
            <a:r>
              <a:rPr lang="en-CH" dirty="0"/>
              <a:t>o</a:t>
            </a:r>
            <a:r>
              <a:rPr lang="en-US" dirty="0"/>
              <a:t>r</a:t>
            </a:r>
            <a:r>
              <a:rPr lang="en-CH" dirty="0"/>
              <a:t>k is on</a:t>
            </a:r>
            <a:r>
              <a:rPr lang="en-US" dirty="0"/>
              <a:t>g</a:t>
            </a:r>
            <a:r>
              <a:rPr lang="en-CH" dirty="0" err="1"/>
              <a:t>oing</a:t>
            </a:r>
            <a:r>
              <a:rPr lang="en-CH" dirty="0"/>
              <a:t>,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s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s</a:t>
            </a:r>
            <a:r>
              <a:rPr lang="en-US" dirty="0"/>
              <a:t>o</a:t>
            </a:r>
            <a:r>
              <a:rPr lang="en-CH" dirty="0"/>
              <a:t>r</a:t>
            </a:r>
            <a:r>
              <a:rPr lang="en-US" dirty="0"/>
              <a:t>s</a:t>
            </a:r>
            <a:r>
              <a:rPr lang="en-CH" dirty="0"/>
              <a:t> – </a:t>
            </a:r>
            <a:r>
              <a:rPr lang="en-US" dirty="0"/>
              <a:t>d</a:t>
            </a:r>
            <a:r>
              <a:rPr lang="en-CH" dirty="0"/>
              <a:t>e</a:t>
            </a:r>
            <a:r>
              <a:rPr lang="en-US" dirty="0"/>
              <a:t>s</a:t>
            </a:r>
            <a:r>
              <a:rPr lang="en-CH" dirty="0"/>
              <a:t>p</a:t>
            </a:r>
            <a:r>
              <a:rPr lang="en-US" dirty="0" err="1"/>
              <a:t>i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t</a:t>
            </a:r>
            <a:r>
              <a:rPr lang="en-CH" dirty="0"/>
              <a:t>h</a:t>
            </a:r>
            <a:r>
              <a:rPr lang="en-US" dirty="0"/>
              <a:t>e</a:t>
            </a:r>
            <a:r>
              <a:rPr lang="en-CH" dirty="0" err="1"/>
              <a:t>i</a:t>
            </a:r>
            <a:r>
              <a:rPr lang="en-US" dirty="0"/>
              <a:t>r</a:t>
            </a:r>
            <a:r>
              <a:rPr lang="en-CH" dirty="0"/>
              <a:t> </a:t>
            </a:r>
            <a:r>
              <a:rPr lang="en-US" dirty="0"/>
              <a:t>c</a:t>
            </a:r>
            <a:r>
              <a:rPr lang="en-CH" dirty="0"/>
              <a:t>o</a:t>
            </a:r>
            <a:r>
              <a:rPr lang="en-US" dirty="0"/>
              <a:t>m</a:t>
            </a:r>
            <a:r>
              <a:rPr lang="en-CH" dirty="0"/>
              <a:t>p</a:t>
            </a:r>
            <a:r>
              <a:rPr lang="en-US" dirty="0"/>
              <a:t>l</a:t>
            </a:r>
            <a:r>
              <a:rPr lang="en-CH" dirty="0"/>
              <a:t>e</a:t>
            </a:r>
            <a:r>
              <a:rPr lang="en-US" dirty="0"/>
              <a:t>l</a:t>
            </a:r>
            <a:r>
              <a:rPr lang="en-CH" dirty="0"/>
              <a:t>e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c</a:t>
            </a:r>
            <a:r>
              <a:rPr lang="en-CH" dirty="0"/>
              <a:t>l</a:t>
            </a:r>
            <a:r>
              <a:rPr lang="en-US" dirty="0"/>
              <a:t>a</a:t>
            </a:r>
            <a:r>
              <a:rPr lang="en-CH" dirty="0"/>
              <a:t>s</a:t>
            </a:r>
            <a:r>
              <a:rPr lang="en-US" dirty="0"/>
              <a:t>s</a:t>
            </a:r>
            <a:r>
              <a:rPr lang="en-CH" dirty="0" err="1"/>
              <a:t>i</a:t>
            </a:r>
            <a:r>
              <a:rPr lang="en-US" dirty="0"/>
              <a:t>c</a:t>
            </a:r>
            <a:r>
              <a:rPr lang="en-CH" dirty="0"/>
              <a:t>a</a:t>
            </a:r>
            <a:r>
              <a:rPr lang="en-US" dirty="0"/>
              <a:t>l</a:t>
            </a:r>
            <a:r>
              <a:rPr lang="en-CH" dirty="0"/>
              <a:t> </a:t>
            </a:r>
            <a:r>
              <a:rPr lang="en-US" dirty="0"/>
              <a:t>n</a:t>
            </a:r>
            <a:r>
              <a:rPr lang="en-CH" dirty="0"/>
              <a:t>a</a:t>
            </a:r>
            <a:r>
              <a:rPr lang="en-US" dirty="0"/>
              <a:t>t</a:t>
            </a:r>
            <a:r>
              <a:rPr lang="en-CH" dirty="0"/>
              <a:t>u</a:t>
            </a:r>
            <a:r>
              <a:rPr lang="en-US" dirty="0"/>
              <a:t>r</a:t>
            </a:r>
            <a:r>
              <a:rPr lang="en-CH" dirty="0"/>
              <a:t>e </a:t>
            </a:r>
            <a:r>
              <a:rPr lang="en-US" dirty="0"/>
              <a:t>a</a:t>
            </a:r>
            <a:r>
              <a:rPr lang="en-CH" dirty="0"/>
              <a:t>r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CH" dirty="0" err="1"/>
              <a:t>alrea</a:t>
            </a:r>
            <a:r>
              <a:rPr lang="en-US" dirty="0" err="1"/>
              <a:t>dy</a:t>
            </a:r>
            <a:r>
              <a:rPr lang="en-CH" dirty="0"/>
              <a:t> showing their </a:t>
            </a:r>
            <a:r>
              <a:rPr lang="en-US" dirty="0"/>
              <a:t>p</a:t>
            </a:r>
            <a:r>
              <a:rPr lang="en-CH" dirty="0"/>
              <a:t>o</a:t>
            </a:r>
            <a:r>
              <a:rPr lang="en-US" dirty="0"/>
              <a:t>t</a:t>
            </a:r>
            <a:r>
              <a:rPr lang="en-CH" dirty="0"/>
              <a:t>e</a:t>
            </a:r>
            <a:r>
              <a:rPr lang="en-US" dirty="0"/>
              <a:t>n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a</a:t>
            </a:r>
            <a:r>
              <a:rPr lang="en-US" dirty="0"/>
              <a:t>l</a:t>
            </a:r>
            <a:r>
              <a:rPr lang="en-CH" dirty="0"/>
              <a:t> </a:t>
            </a:r>
            <a:r>
              <a:rPr lang="en-US" dirty="0"/>
              <a:t>u</a:t>
            </a:r>
            <a:r>
              <a:rPr lang="en-CH" dirty="0"/>
              <a:t>s</a:t>
            </a:r>
            <a:r>
              <a:rPr lang="en-US" dirty="0"/>
              <a:t>e</a:t>
            </a:r>
            <a:r>
              <a:rPr lang="en-CH" dirty="0"/>
              <a:t>fulness in reveal</a:t>
            </a:r>
            <a:r>
              <a:rPr lang="en-US" dirty="0" err="1"/>
              <a:t>i</a:t>
            </a:r>
            <a:r>
              <a:rPr lang="en-CH" dirty="0"/>
              <a:t>n</a:t>
            </a:r>
            <a:r>
              <a:rPr lang="en-US" dirty="0"/>
              <a:t>g</a:t>
            </a:r>
            <a:r>
              <a:rPr lang="en-CH" dirty="0"/>
              <a:t> </a:t>
            </a:r>
            <a:r>
              <a:rPr lang="en-US" dirty="0"/>
              <a:t>e</a:t>
            </a:r>
            <a:r>
              <a:rPr lang="en-CH" dirty="0"/>
              <a:t>x</a:t>
            </a:r>
            <a:r>
              <a:rPr lang="en-US" dirty="0"/>
              <a:t>t</a:t>
            </a:r>
            <a:r>
              <a:rPr lang="en-CH" dirty="0" err="1"/>
              <a:t>remely</a:t>
            </a:r>
            <a:r>
              <a:rPr lang="en-CH" dirty="0"/>
              <a:t> sub</a:t>
            </a:r>
            <a:r>
              <a:rPr lang="en-US" dirty="0"/>
              <a:t>t</a:t>
            </a:r>
            <a:r>
              <a:rPr lang="en-CH" dirty="0"/>
              <a:t>l</a:t>
            </a:r>
            <a:r>
              <a:rPr lang="en-US" dirty="0"/>
              <a:t>e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</a:t>
            </a:r>
            <a:r>
              <a:rPr lang="en-US" dirty="0"/>
              <a:t>p</a:t>
            </a:r>
            <a:r>
              <a:rPr lang="en-CH" dirty="0"/>
              <a:t>a</a:t>
            </a:r>
            <a:r>
              <a:rPr lang="en-US" dirty="0"/>
              <a:t>t</a:t>
            </a:r>
            <a:r>
              <a:rPr lang="en-CH" dirty="0"/>
              <a:t>t</a:t>
            </a:r>
            <a:r>
              <a:rPr lang="en-US" dirty="0"/>
              <a:t>e</a:t>
            </a:r>
            <a:r>
              <a:rPr lang="en-CH" dirty="0"/>
              <a:t>r</a:t>
            </a:r>
            <a:r>
              <a:rPr lang="en-US" dirty="0"/>
              <a:t>n</a:t>
            </a:r>
            <a:r>
              <a:rPr lang="en-CH" dirty="0"/>
              <a:t>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F03CA9-A709-4407-86F0-4D6E566E2AEE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11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Si cantilever    length 120µm (paddle 95µm, mass loaded 18µm)    width 3µm-4µm (paddle 10µm, mass loaded 4µm)    thickness 111nm-148nm (mass loaded 1.5µm)</a:t>
            </a:r>
            <a:endParaRPr lang="de-DE" dirty="0"/>
          </a:p>
          <a:p>
            <a:endParaRPr lang="de-DE" dirty="0"/>
          </a:p>
          <a:p>
            <a:r>
              <a:rPr lang="de-DE" dirty="0"/>
              <a:t>ultrasensitive, thermally limited detector</a:t>
            </a:r>
            <a:r>
              <a:rPr lang="de-DE" baseline="0" dirty="0"/>
              <a:t> (=</a:t>
            </a:r>
            <a:r>
              <a:rPr lang="de-DE" dirty="0"/>
              <a:t>force sensor) = measure only  forces that are larger than thermal force noise (</a:t>
            </a:r>
            <a:r>
              <a:rPr lang="de-DE" baseline="0" dirty="0"/>
              <a:t>which we know from the fluctuation(S_F)-dissipation(Gamma) theorem</a:t>
            </a:r>
            <a:r>
              <a:rPr lang="de-DE" dirty="0"/>
              <a:t>) </a:t>
            </a:r>
          </a:p>
          <a:p>
            <a:r>
              <a:rPr lang="de-DE" dirty="0"/>
              <a:t>what makes a good sensor w/ better</a:t>
            </a:r>
            <a:r>
              <a:rPr lang="de-DE" baseline="0" dirty="0"/>
              <a:t> sensitivity</a:t>
            </a:r>
            <a:r>
              <a:rPr lang="de-DE" dirty="0"/>
              <a:t>? </a:t>
            </a:r>
            <a:r>
              <a:rPr lang="de-DE" dirty="0">
                <a:sym typeface="Wingdings" pitchFamily="2" charset="2"/>
              </a:rPr>
              <a:t> ruled by temp T and mech properties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24410-E7CC-418C-A1ED-C278BF284E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150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Si cantilever    length 120µm (paddle 95µm, mass loaded 18µm)    width 3µm-4µm (paddle 10µm, mass loaded 4µm)    thickness 111nm-148nm (mass loaded 1.5µm)</a:t>
            </a:r>
            <a:endParaRPr lang="de-DE" dirty="0"/>
          </a:p>
          <a:p>
            <a:endParaRPr lang="de-DE" dirty="0"/>
          </a:p>
          <a:p>
            <a:r>
              <a:rPr lang="de-DE" dirty="0"/>
              <a:t>ultrasensitive, thermally limited detector</a:t>
            </a:r>
            <a:r>
              <a:rPr lang="de-DE" baseline="0" dirty="0"/>
              <a:t> (=</a:t>
            </a:r>
            <a:r>
              <a:rPr lang="de-DE" dirty="0"/>
              <a:t>force sensor) = measure only  forces that are larger than thermal force noise (</a:t>
            </a:r>
            <a:r>
              <a:rPr lang="de-DE" baseline="0" dirty="0"/>
              <a:t>which we know from the fluctuation(S_F)-dissipation(Gamma) theorem</a:t>
            </a:r>
            <a:r>
              <a:rPr lang="de-DE" dirty="0"/>
              <a:t>) </a:t>
            </a:r>
          </a:p>
          <a:p>
            <a:r>
              <a:rPr lang="de-DE" dirty="0"/>
              <a:t>what makes a good sensor w/ better</a:t>
            </a:r>
            <a:r>
              <a:rPr lang="de-DE" baseline="0" dirty="0"/>
              <a:t> sensitivity</a:t>
            </a:r>
            <a:r>
              <a:rPr lang="de-DE" dirty="0"/>
              <a:t>? </a:t>
            </a:r>
            <a:r>
              <a:rPr lang="de-DE" dirty="0">
                <a:sym typeface="Wingdings" pitchFamily="2" charset="2"/>
              </a:rPr>
              <a:t> ruled by temp T and mech properties Gamma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D24410-E7CC-418C-A1ED-C278BF284E46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6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E08E1-A920-402C-B030-75D3F6C00C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1896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E08E1-A920-402C-B030-75D3F6C00C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994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E08E1-A920-402C-B030-75D3F6C00C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5184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E08E1-A920-402C-B030-75D3F6C00C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05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E08E1-A920-402C-B030-75D3F6C00C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59193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EE08E1-A920-402C-B030-75D3F6C00CE3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603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91440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78608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88" y="118356"/>
            <a:ext cx="9153088" cy="5674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8000"/>
            <a:ext cx="91440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Floris</a:t>
            </a:r>
            <a:r>
              <a:rPr lang="en-US" dirty="0"/>
              <a:t> </a:t>
            </a:r>
            <a:r>
              <a:rPr lang="en-US" dirty="0" err="1"/>
              <a:t>Braakman</a:t>
            </a:r>
            <a:r>
              <a:rPr lang="en-US" dirty="0"/>
              <a:t> – Madrid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97800" y="6537600"/>
            <a:ext cx="288000" cy="288000"/>
          </a:xfrm>
          <a:prstGeom prst="roundRect">
            <a:avLst>
              <a:gd name="adj" fmla="val 8841"/>
            </a:avLst>
          </a:prstGeom>
        </p:spPr>
        <p:txBody>
          <a:bodyPr/>
          <a:lstStyle/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72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88" y="118356"/>
            <a:ext cx="9153088" cy="5674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8000"/>
            <a:ext cx="91440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Floris</a:t>
            </a:r>
            <a:r>
              <a:rPr lang="en-US" dirty="0"/>
              <a:t> </a:t>
            </a:r>
            <a:r>
              <a:rPr lang="en-US" dirty="0" err="1"/>
              <a:t>Braakman</a:t>
            </a:r>
            <a:r>
              <a:rPr lang="en-US" dirty="0"/>
              <a:t> – Madrid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97800" y="6537600"/>
            <a:ext cx="288000" cy="288000"/>
          </a:xfrm>
          <a:prstGeom prst="roundRect">
            <a:avLst>
              <a:gd name="adj" fmla="val 8841"/>
            </a:avLst>
          </a:prstGeom>
        </p:spPr>
        <p:txBody>
          <a:bodyPr/>
          <a:lstStyle/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46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88" y="118356"/>
            <a:ext cx="9153088" cy="5674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8000"/>
            <a:ext cx="91440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Floris</a:t>
            </a:r>
            <a:r>
              <a:rPr lang="en-US" dirty="0"/>
              <a:t> </a:t>
            </a:r>
            <a:r>
              <a:rPr lang="en-US" dirty="0" err="1"/>
              <a:t>Braakman</a:t>
            </a:r>
            <a:r>
              <a:rPr lang="en-US" dirty="0"/>
              <a:t> – Madrid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97800" y="6537600"/>
            <a:ext cx="288000" cy="288000"/>
          </a:xfrm>
          <a:prstGeom prst="roundRect">
            <a:avLst>
              <a:gd name="adj" fmla="val 8841"/>
            </a:avLst>
          </a:prstGeom>
        </p:spPr>
        <p:txBody>
          <a:bodyPr/>
          <a:lstStyle/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7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000" y="6498000"/>
            <a:ext cx="2160000" cy="360000"/>
          </a:xfrm>
          <a:prstGeom prst="rect">
            <a:avLst/>
          </a:prstGeom>
        </p:spPr>
        <p:txBody>
          <a:bodyPr/>
          <a:lstStyle>
            <a:lvl1pPr algn="r">
              <a:defRPr sz="1400"/>
            </a:lvl1pPr>
          </a:lstStyle>
          <a:p>
            <a:fld id="{9AEBEE21-12FB-43BD-A778-3E122092117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37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8356"/>
            <a:ext cx="8305800" cy="567444"/>
          </a:xfrm>
        </p:spPr>
        <p:txBody>
          <a:bodyPr/>
          <a:lstStyle>
            <a:lvl1pPr algn="l"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9576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1800"/>
            <a:ext cx="8229600" cy="914400"/>
          </a:xfrm>
        </p:spPr>
        <p:txBody>
          <a:bodyPr>
            <a:normAutofit/>
          </a:bodyPr>
          <a:lstStyle>
            <a:lvl1pPr>
              <a:defRPr sz="4000">
                <a:solidFill>
                  <a:srgbClr val="D54900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6708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25" y="222463"/>
            <a:ext cx="2880360" cy="41740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287" y="2209800"/>
            <a:ext cx="8496000" cy="769441"/>
          </a:xfrm>
          <a:prstGeom prst="rect">
            <a:avLst/>
          </a:prstGeom>
        </p:spPr>
        <p:txBody>
          <a:bodyPr wrap="square" anchor="t" anchorCtr="1"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287" y="3962400"/>
            <a:ext cx="8496000" cy="584775"/>
          </a:xfrm>
          <a:prstGeom prst="rect">
            <a:avLst/>
          </a:prstGeom>
        </p:spPr>
        <p:txBody>
          <a:bodyPr wrap="square" anchor="t" anchorCtr="1">
            <a:sp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68726" y="180000"/>
            <a:ext cx="3120832" cy="802400"/>
          </a:xfrm>
          <a:prstGeom prst="rect">
            <a:avLst/>
          </a:prstGeom>
          <a:noFill/>
        </p:spPr>
        <p:txBody>
          <a:bodyPr wrap="none" lIns="90000" tIns="46800" rIns="90000" bIns="46800" rtlCol="0" anchor="t" anchorCtr="0">
            <a:spAutoFit/>
          </a:bodyPr>
          <a:lstStyle/>
          <a:p>
            <a:endParaRPr lang="it-IT" sz="3400" b="1" dirty="0">
              <a:solidFill>
                <a:schemeClr val="tx1"/>
              </a:solidFill>
              <a:latin typeface="Trebuchet MS"/>
            </a:endParaRPr>
          </a:p>
          <a:p>
            <a:r>
              <a:rPr lang="it-IT" sz="1200" dirty="0">
                <a:solidFill>
                  <a:schemeClr val="tx1"/>
                </a:solidFill>
              </a:rPr>
              <a:t> Nano-mechanics, Nano-magnetism, Nano-MRI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90370" y="148935"/>
            <a:ext cx="5562590" cy="833178"/>
          </a:xfrm>
          <a:prstGeom prst="rect">
            <a:avLst/>
          </a:prstGeom>
          <a:noFill/>
        </p:spPr>
        <p:txBody>
          <a:bodyPr wrap="square" lIns="90000" tIns="46800" rIns="90000" bIns="46800" rtlCol="0" anchor="t" anchorCtr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</a:rPr>
              <a:t>Department of Physics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</a:rPr>
              <a:t>University of Basel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 err="1">
                <a:solidFill>
                  <a:schemeClr val="tx1"/>
                </a:solidFill>
              </a:rPr>
              <a:t>Klingelbergstrasse</a:t>
            </a:r>
            <a:r>
              <a:rPr lang="en-US" sz="1200" dirty="0">
                <a:solidFill>
                  <a:schemeClr val="tx1"/>
                </a:solidFill>
              </a:rPr>
              <a:t> 82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chemeClr val="tx1"/>
                </a:solidFill>
              </a:rPr>
              <a:t>4056 Basel, Switzerland</a:t>
            </a:r>
            <a:endParaRPr lang="en-US" sz="1200" b="1" dirty="0">
              <a:solidFill>
                <a:schemeClr val="tx1"/>
              </a:solidFill>
              <a:cs typeface="Times New Roman" pitchFamily="18" charset="0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3491507" y="180000"/>
            <a:ext cx="0" cy="8028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03725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180000"/>
            <a:ext cx="8497589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0" y="1080000"/>
            <a:ext cx="8497588" cy="5220000"/>
          </a:xfrm>
          <a:prstGeom prst="rect">
            <a:avLst/>
          </a:prstGeom>
        </p:spPr>
        <p:txBody>
          <a:bodyPr/>
          <a:lstStyle>
            <a:lvl1pPr>
              <a:buClr>
                <a:srgbClr val="D54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1pPr>
            <a:lvl2pPr>
              <a:buClr>
                <a:srgbClr val="D54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2pPr>
            <a:lvl3pPr>
              <a:buClr>
                <a:srgbClr val="D54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3pPr>
            <a:lvl4pPr>
              <a:buClr>
                <a:srgbClr val="D54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4pPr>
            <a:lvl5pPr>
              <a:buClr>
                <a:srgbClr val="D549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000" y="6498000"/>
            <a:ext cx="2160000" cy="3600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9AEBEE21-12FB-43BD-A778-3E122092117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85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000" y="180000"/>
            <a:ext cx="8497589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000" y="1080000"/>
            <a:ext cx="8497588" cy="5220000"/>
          </a:xfrm>
          <a:prstGeom prst="rect">
            <a:avLst/>
          </a:prstGeom>
        </p:spPr>
        <p:txBody>
          <a:bodyPr/>
          <a:lstStyle>
            <a:lvl1pPr>
              <a:buClr>
                <a:srgbClr val="D54900"/>
              </a:buClr>
              <a:buFont typeface="Wingdings" pitchFamily="2" charset="2"/>
              <a:buChar char="§"/>
              <a:defRPr/>
            </a:lvl1pPr>
            <a:lvl2pPr>
              <a:buClr>
                <a:srgbClr val="D54900"/>
              </a:buClr>
              <a:buFont typeface="Wingdings" pitchFamily="2" charset="2"/>
              <a:buChar char="§"/>
              <a:defRPr/>
            </a:lvl2pPr>
            <a:lvl3pPr>
              <a:buClr>
                <a:srgbClr val="D54900"/>
              </a:buClr>
              <a:buFont typeface="Wingdings" pitchFamily="2" charset="2"/>
              <a:buChar char="§"/>
              <a:defRPr/>
            </a:lvl3pPr>
            <a:lvl4pPr>
              <a:buClr>
                <a:srgbClr val="D54900"/>
              </a:buClr>
              <a:buFont typeface="Wingdings" pitchFamily="2" charset="2"/>
              <a:buChar char="§"/>
              <a:defRPr/>
            </a:lvl4pPr>
            <a:lvl5pPr>
              <a:buClr>
                <a:srgbClr val="D54900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000" y="6498000"/>
            <a:ext cx="2160000" cy="3600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9AEBEE21-12FB-43BD-A778-3E122092117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898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479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2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2000" y="6498000"/>
            <a:ext cx="2160000" cy="360000"/>
          </a:xfrm>
          <a:prstGeom prst="rect">
            <a:avLst/>
          </a:prstGeom>
        </p:spPr>
        <p:txBody>
          <a:bodyPr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9AEBEE21-12FB-43BD-A778-3E12209211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9144000" cy="98072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39751" y="180000"/>
            <a:ext cx="8064500" cy="646331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539750" y="1196975"/>
            <a:ext cx="3956050" cy="4786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0"/>
          <p:cNvSpPr>
            <a:spLocks noGrp="1"/>
          </p:cNvSpPr>
          <p:nvPr>
            <p:ph sz="quarter" idx="14"/>
          </p:nvPr>
        </p:nvSpPr>
        <p:spPr>
          <a:xfrm>
            <a:off x="4648200" y="1195387"/>
            <a:ext cx="3943350" cy="47863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477000"/>
            <a:ext cx="9144000" cy="381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073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088" y="118356"/>
            <a:ext cx="9153088" cy="56744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0" y="6498000"/>
            <a:ext cx="9144000" cy="360000"/>
          </a:xfrm>
          <a:prstGeom prst="rect">
            <a:avLst/>
          </a:prstGeom>
        </p:spPr>
        <p:txBody>
          <a:bodyPr/>
          <a:lstStyle/>
          <a:p>
            <a:r>
              <a:rPr lang="en-US" dirty="0" err="1"/>
              <a:t>Floris</a:t>
            </a:r>
            <a:r>
              <a:rPr lang="en-US" dirty="0"/>
              <a:t> </a:t>
            </a:r>
            <a:r>
              <a:rPr lang="en-US" dirty="0" err="1"/>
              <a:t>Braakman</a:t>
            </a:r>
            <a:r>
              <a:rPr lang="en-US" dirty="0"/>
              <a:t> – Madrid 2015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8797800" y="6537600"/>
            <a:ext cx="288000" cy="288000"/>
          </a:xfrm>
          <a:prstGeom prst="roundRect">
            <a:avLst>
              <a:gd name="adj" fmla="val 8841"/>
            </a:avLst>
          </a:prstGeom>
        </p:spPr>
        <p:txBody>
          <a:bodyPr/>
          <a:lstStyle/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3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image" Target="../media/image2.jpeg"/><Relationship Id="rId4" Type="http://schemas.openxmlformats.org/officeDocument/2006/relationships/image" Target="../media/image1.tif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X:\Experiments\2014_He4_GaAs Nanowires\Lausanne_SEM_130206B\D1-13-02-06-B\hsq\Tilt-D1-13-02-06-B03.tif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" t="8019" r="3224" b="82736"/>
          <a:stretch/>
        </p:blipFill>
        <p:spPr bwMode="auto">
          <a:xfrm>
            <a:off x="0" y="-1"/>
            <a:ext cx="9144000" cy="6762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xtLst/>
        </p:spPr>
      </p:pic>
      <p:sp>
        <p:nvSpPr>
          <p:cNvPr id="8" name="Rectangle 7"/>
          <p:cNvSpPr/>
          <p:nvPr userDrawn="1"/>
        </p:nvSpPr>
        <p:spPr>
          <a:xfrm>
            <a:off x="-1" y="-2"/>
            <a:ext cx="9144002" cy="67627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pic>
        <p:nvPicPr>
          <p:cNvPr id="1026" name="Picture 2" descr="X:\Experiments\2014_He4_GaAs Nanowires\Lausanne_SEM_130206B\D1-13-02-06-B\hsq\Tilt-D1-13-02-06-B03.tif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50337" r="3126" b="44789"/>
          <a:stretch/>
        </p:blipFill>
        <p:spPr bwMode="auto">
          <a:xfrm>
            <a:off x="-1" y="6501468"/>
            <a:ext cx="9144002" cy="3565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extLst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9088" y="118356"/>
            <a:ext cx="9153088" cy="567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498000"/>
            <a:ext cx="9144000" cy="360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 vert="horz" lIns="91440" tIns="45720" rIns="91440" bIns="45720" rtlCol="0" anchor="ctr" anchorCtr="0"/>
          <a:lstStyle>
            <a:lvl1pPr algn="l">
              <a:defRPr sz="1200">
                <a:solidFill>
                  <a:srgbClr val="313131"/>
                </a:solidFill>
                <a:latin typeface="+mn-lt"/>
              </a:defRPr>
            </a:lvl1pPr>
          </a:lstStyle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6" name="Slide Number Placeholder 5"/>
          <p:cNvSpPr>
            <a:spLocks noGrp="1" noChangeAspect="1"/>
          </p:cNvSpPr>
          <p:nvPr>
            <p:ph type="sldNum" sz="quarter" idx="4"/>
          </p:nvPr>
        </p:nvSpPr>
        <p:spPr>
          <a:xfrm>
            <a:off x="8797800" y="6537600"/>
            <a:ext cx="288000" cy="288000"/>
          </a:xfrm>
          <a:prstGeom prst="roundRect">
            <a:avLst>
              <a:gd name="adj" fmla="val 8841"/>
            </a:avLst>
          </a:prstGeom>
          <a:solidFill>
            <a:srgbClr val="D54900"/>
          </a:solidFill>
        </p:spPr>
        <p:txBody>
          <a:bodyPr vert="horz" lIns="0" tIns="0" rIns="0" bIns="0" rtlCol="0" anchor="ctr" anchorCtr="1"/>
          <a:lstStyle>
            <a:lvl1pPr algn="r">
              <a:defRPr sz="1200" b="1" i="0">
                <a:solidFill>
                  <a:schemeClr val="bg1"/>
                </a:solidFill>
                <a:latin typeface="+mn-lt"/>
              </a:defRPr>
            </a:lvl1pPr>
          </a:lstStyle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38100">
            <a:solidFill>
              <a:srgbClr val="D54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76200" y="75600"/>
            <a:ext cx="720000" cy="720000"/>
            <a:chOff x="76200" y="75600"/>
            <a:chExt cx="900000" cy="900000"/>
          </a:xfrm>
        </p:grpSpPr>
        <p:sp>
          <p:nvSpPr>
            <p:cNvPr id="10" name="Rounded Rectangle 9"/>
            <p:cNvSpPr/>
            <p:nvPr userDrawn="1"/>
          </p:nvSpPr>
          <p:spPr>
            <a:xfrm>
              <a:off x="76200" y="75600"/>
              <a:ext cx="900000" cy="900000"/>
            </a:xfrm>
            <a:prstGeom prst="roundRect">
              <a:avLst>
                <a:gd name="adj" fmla="val 4813"/>
              </a:avLst>
            </a:prstGeom>
            <a:solidFill>
              <a:srgbClr val="D54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9" name="Picture 3" descr="C:\Users\cadeddu\Desktop\UNIBAS.gif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9"/>
            <a:stretch/>
          </p:blipFill>
          <p:spPr bwMode="auto">
            <a:xfrm>
              <a:off x="213028" y="129045"/>
              <a:ext cx="626343" cy="846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4612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31313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Experiments\2014_He4_GaAs Nanowires\Lausanne_SEM_130206B\D1-13-02-06-B\hsq\Tilt-D1-13-02-06-B03.tif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" t="48158" r="3032" b="42467"/>
          <a:stretch/>
        </p:blipFill>
        <p:spPr bwMode="auto">
          <a:xfrm>
            <a:off x="-9088" y="0"/>
            <a:ext cx="9153088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-9088" y="118356"/>
            <a:ext cx="9153088" cy="5674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80000"/>
            <a:ext cx="2133600" cy="27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D54900"/>
                </a:solidFill>
                <a:latin typeface="Titillium" pitchFamily="50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72200" y="6480000"/>
            <a:ext cx="2514600" cy="270000"/>
          </a:xfrm>
          <a:prstGeom prst="roundRect">
            <a:avLst>
              <a:gd name="adj" fmla="val 10833"/>
            </a:avLst>
          </a:prstGeom>
          <a:solidFill>
            <a:schemeClr val="bg1">
              <a:alpha val="40000"/>
            </a:schemeClr>
          </a:solidFill>
        </p:spPr>
        <p:txBody>
          <a:bodyPr vert="horz" lIns="91440" tIns="45720" rIns="91440" bIns="45720" rtlCol="0" anchor="ctr" anchorCtr="1"/>
          <a:lstStyle>
            <a:lvl1pPr algn="ctr">
              <a:defRPr sz="1200">
                <a:solidFill>
                  <a:srgbClr val="313131"/>
                </a:solidFill>
              </a:defRPr>
            </a:lvl1pPr>
          </a:lstStyle>
          <a:p>
            <a:r>
              <a:rPr lang="en-US">
                <a:latin typeface="Titillium" pitchFamily="50" charset="0"/>
              </a:rPr>
              <a:t>mechanics of nanowires </a:t>
            </a:r>
            <a:endParaRPr lang="en-US" dirty="0">
              <a:latin typeface="Titillium Bd" pitchFamily="50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000" y="6480000"/>
            <a:ext cx="270000" cy="270000"/>
          </a:xfrm>
          <a:prstGeom prst="roundRect">
            <a:avLst>
              <a:gd name="adj" fmla="val 8841"/>
            </a:avLst>
          </a:prstGeom>
          <a:solidFill>
            <a:srgbClr val="D54900"/>
          </a:solidFill>
        </p:spPr>
        <p:txBody>
          <a:bodyPr vert="horz" lIns="0" tIns="0" rIns="0" bIns="0" rtlCol="0" anchor="ctr" anchorCtr="1"/>
          <a:lstStyle>
            <a:lvl1pPr algn="r">
              <a:defRPr sz="1200" b="1" i="0">
                <a:solidFill>
                  <a:schemeClr val="bg1"/>
                </a:solidFill>
                <a:latin typeface="Titillium Bd" pitchFamily="50" charset="0"/>
              </a:defRPr>
            </a:lvl1pPr>
          </a:lstStyle>
          <a:p>
            <a:fld id="{C0545C8A-E3F1-4199-9C26-3F27013088C1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0" y="685800"/>
            <a:ext cx="9144000" cy="0"/>
          </a:xfrm>
          <a:prstGeom prst="line">
            <a:avLst/>
          </a:prstGeom>
          <a:ln w="38100">
            <a:solidFill>
              <a:srgbClr val="D54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 userDrawn="1"/>
        </p:nvGrpSpPr>
        <p:grpSpPr>
          <a:xfrm>
            <a:off x="76200" y="75600"/>
            <a:ext cx="720000" cy="720000"/>
            <a:chOff x="76200" y="75600"/>
            <a:chExt cx="900000" cy="900000"/>
          </a:xfrm>
        </p:grpSpPr>
        <p:sp>
          <p:nvSpPr>
            <p:cNvPr id="10" name="Rounded Rectangle 9"/>
            <p:cNvSpPr/>
            <p:nvPr userDrawn="1"/>
          </p:nvSpPr>
          <p:spPr>
            <a:xfrm>
              <a:off x="76200" y="75600"/>
              <a:ext cx="900000" cy="900000"/>
            </a:xfrm>
            <a:prstGeom prst="roundRect">
              <a:avLst>
                <a:gd name="adj" fmla="val 4813"/>
              </a:avLst>
            </a:prstGeom>
            <a:solidFill>
              <a:srgbClr val="D549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99" name="Picture 3" descr="C:\Users\cadeddu\Desktop\UNIBAS.gif"/>
            <p:cNvPicPr>
              <a:picLocks noChangeAspect="1" noChangeArrowheads="1"/>
            </p:cNvPicPr>
            <p:nvPr userDrawn="1"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19"/>
            <a:stretch/>
          </p:blipFill>
          <p:spPr bwMode="auto">
            <a:xfrm>
              <a:off x="213028" y="129045"/>
              <a:ext cx="626343" cy="8465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13506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2800" b="1" kern="1200">
          <a:solidFill>
            <a:srgbClr val="31313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Titillium" pitchFamily="50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Titillium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tillium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Titillium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Titillium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 rot="5400000">
            <a:off x="-3240000" y="3428999"/>
            <a:ext cx="6858000" cy="0"/>
          </a:xfrm>
          <a:prstGeom prst="line">
            <a:avLst/>
          </a:prstGeom>
          <a:ln w="44450">
            <a:solidFill>
              <a:srgbClr val="D549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3662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5.tiff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6.emf"/><Relationship Id="rId7" Type="http://schemas.openxmlformats.org/officeDocument/2006/relationships/image" Target="NUL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2.w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2588621"/>
            <a:ext cx="9144000" cy="1388873"/>
          </a:xfrm>
          <a:solidFill>
            <a:srgbClr val="313131"/>
          </a:solidFill>
        </p:spPr>
        <p:txBody>
          <a:bodyPr lIns="108000" rIns="108000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Mechanics of Nanowires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86584" y="4124980"/>
            <a:ext cx="63708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Introduction to </a:t>
            </a:r>
            <a:r>
              <a:rPr lang="en-US" sz="2800" dirty="0" err="1"/>
              <a:t>Nanomechanics</a:t>
            </a:r>
            <a:r>
              <a:rPr lang="en-US" sz="2800" dirty="0"/>
              <a:t> - Fall 202</a:t>
            </a:r>
            <a:r>
              <a:rPr lang="en-CH" sz="2800" dirty="0"/>
              <a:t>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18546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Low-temperature scanning NW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85966" y="1079500"/>
            <a:ext cx="3916531" cy="5221288"/>
          </a:xfrm>
        </p:spPr>
      </p:pic>
    </p:spTree>
    <p:extLst>
      <p:ext uri="{BB962C8B-B14F-4D97-AF65-F5344CB8AC3E}">
        <p14:creationId xmlns:p14="http://schemas.microsoft.com/office/powerpoint/2010/main" val="257027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Low-temperature scanning NW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875" y="1079500"/>
            <a:ext cx="6960712" cy="5221288"/>
          </a:xfrm>
        </p:spPr>
      </p:pic>
    </p:spTree>
    <p:extLst>
      <p:ext uri="{BB962C8B-B14F-4D97-AF65-F5344CB8AC3E}">
        <p14:creationId xmlns:p14="http://schemas.microsoft.com/office/powerpoint/2010/main" val="15856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modes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00" y="1600200"/>
            <a:ext cx="8280000" cy="4013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3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Nanowire mode doublet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5C8A-E3F1-4199-9C26-3F27013088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72222"/>
          <a:stretch/>
        </p:blipFill>
        <p:spPr>
          <a:xfrm>
            <a:off x="3429000" y="2179003"/>
            <a:ext cx="2286000" cy="2499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71296"/>
          <a:stretch/>
        </p:blipFill>
        <p:spPr>
          <a:xfrm>
            <a:off x="3729309" y="1773639"/>
            <a:ext cx="1685383" cy="3310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6852"/>
          <a:stretch/>
        </p:blipFill>
        <p:spPr>
          <a:xfrm>
            <a:off x="2667000" y="2179003"/>
            <a:ext cx="6019800" cy="249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1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3333 0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08877"/>
            <a:ext cx="8229600" cy="46402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Interferometric detection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5C8A-E3F1-4199-9C26-3F27013088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77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Interferometric measurement of NW motion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5C8A-E3F1-4199-9C26-3F27013088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2387"/>
          <a:stretch/>
        </p:blipFill>
        <p:spPr>
          <a:xfrm>
            <a:off x="533400" y="950704"/>
            <a:ext cx="8305800" cy="52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397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Interferometric measurement of NW motion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5C8A-E3F1-4199-9C26-3F27013088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1429"/>
          <a:stretch/>
        </p:blipFill>
        <p:spPr>
          <a:xfrm>
            <a:off x="396000" y="841880"/>
            <a:ext cx="8603936" cy="525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71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Interferometric measurement of NW motion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5C8A-E3F1-4199-9C26-3F27013088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801641"/>
            <a:ext cx="8722542" cy="537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33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Two-mode lateral force microscopy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545C8A-E3F1-4199-9C26-3F27013088C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256" y="2351066"/>
            <a:ext cx="3537488" cy="2155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081524"/>
            <a:ext cx="3853688" cy="5101067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03973" y="6498000"/>
            <a:ext cx="4736105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O. Pfeiffer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Phys. Rev. B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161403R (2002)</a:t>
            </a:r>
          </a:p>
        </p:txBody>
      </p:sp>
    </p:spTree>
    <p:extLst>
      <p:ext uri="{BB962C8B-B14F-4D97-AF65-F5344CB8AC3E}">
        <p14:creationId xmlns:p14="http://schemas.microsoft.com/office/powerpoint/2010/main" val="2224458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333 -0.1571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67" y="-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Nanowire mode doublet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07000" y="561000"/>
            <a:ext cx="8497589" cy="646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1" kern="1200">
                <a:solidFill>
                  <a:srgbClr val="31313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209820" y="1066800"/>
            <a:ext cx="2952087" cy="2883625"/>
            <a:chOff x="670454" y="942975"/>
            <a:chExt cx="2952087" cy="2883625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2189597" y="1717921"/>
              <a:ext cx="0" cy="1548491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039759" y="1988135"/>
              <a:ext cx="0" cy="1548491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376246" y="2185309"/>
              <a:ext cx="0" cy="1548491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010032" y="2067514"/>
              <a:ext cx="0" cy="1548491"/>
            </a:xfrm>
            <a:prstGeom prst="line">
              <a:avLst/>
            </a:prstGeom>
            <a:ln w="381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Hexagon 28"/>
            <p:cNvSpPr/>
            <p:nvPr/>
          </p:nvSpPr>
          <p:spPr>
            <a:xfrm>
              <a:off x="1060396" y="1273965"/>
              <a:ext cx="1105941" cy="1146337"/>
            </a:xfrm>
            <a:prstGeom prst="hexagon">
              <a:avLst>
                <a:gd name="adj" fmla="val 28424"/>
                <a:gd name="vf" fmla="val 115470"/>
              </a:avLst>
            </a:prstGeom>
            <a:noFill/>
            <a:ln w="38100">
              <a:solidFill>
                <a:schemeClr val="tx1"/>
              </a:solidFill>
            </a:ln>
            <a:scene3d>
              <a:camera prst="isometricBottom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0" name="Hexagon 29"/>
            <p:cNvSpPr/>
            <p:nvPr/>
          </p:nvSpPr>
          <p:spPr>
            <a:xfrm>
              <a:off x="1060396" y="1364882"/>
              <a:ext cx="1105941" cy="962169"/>
            </a:xfrm>
            <a:prstGeom prst="hexagon">
              <a:avLst>
                <a:gd name="adj" fmla="val 28424"/>
                <a:gd name="vf" fmla="val 115470"/>
              </a:avLst>
            </a:prstGeom>
            <a:noFill/>
            <a:ln w="38100" cap="rnd">
              <a:solidFill>
                <a:srgbClr val="00B0F0"/>
              </a:solidFill>
              <a:prstDash val="sysDash"/>
            </a:ln>
            <a:scene3d>
              <a:camera prst="isometricBottomDown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60282" y="1189276"/>
              <a:ext cx="7920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solidFill>
                    <a:srgbClr val="990099"/>
                  </a:solidFill>
                </a:rPr>
                <a:t>MODE I</a:t>
              </a:r>
              <a:endParaRPr lang="en-US" sz="1200" b="1" dirty="0">
                <a:solidFill>
                  <a:srgbClr val="990099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75540" y="1186090"/>
              <a:ext cx="7152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b="1" dirty="0">
                  <a:solidFill>
                    <a:schemeClr val="accent6"/>
                  </a:solidFill>
                </a:rPr>
                <a:t>MODE II</a:t>
              </a:r>
              <a:endParaRPr lang="en-US" sz="12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>
              <a:off x="670454" y="1833584"/>
              <a:ext cx="1863427" cy="9494"/>
            </a:xfrm>
            <a:prstGeom prst="straightConnector1">
              <a:avLst/>
            </a:prstGeom>
            <a:ln w="76200" cap="rnd">
              <a:solidFill>
                <a:schemeClr val="accent6"/>
              </a:solidFill>
              <a:headEnd type="arrow" w="lg" len="sm"/>
              <a:tailEnd type="arrow" w="lg" len="sm"/>
            </a:ln>
            <a:scene3d>
              <a:camera prst="isometricTop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1622425" y="942975"/>
              <a:ext cx="0" cy="1802930"/>
            </a:xfrm>
            <a:prstGeom prst="straightConnector1">
              <a:avLst/>
            </a:prstGeom>
            <a:ln w="76200" cap="rnd">
              <a:solidFill>
                <a:srgbClr val="990099"/>
              </a:solidFill>
              <a:headEnd type="arrow" w="lg" len="sm"/>
              <a:tailEnd type="arrow" w="lg" len="sm"/>
            </a:ln>
            <a:scene3d>
              <a:camera prst="isometricTopUp"/>
              <a:lightRig rig="threePt" dir="t"/>
            </a:scene3d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6903" y="1198063"/>
              <a:ext cx="1045638" cy="2628537"/>
            </a:xfrm>
            <a:prstGeom prst="rect">
              <a:avLst/>
            </a:prstGeom>
          </p:spPr>
        </p:pic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/>
          <a:srcRect l="26852"/>
          <a:stretch/>
        </p:blipFill>
        <p:spPr>
          <a:xfrm>
            <a:off x="2937240" y="1473299"/>
            <a:ext cx="6019800" cy="249999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79125" y="4292656"/>
            <a:ext cx="733181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Clr>
                <a:srgbClr val="D54900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dirty="0"/>
              <a:t>Slightly asymmetric nanowire gives two non-degenerate flexural modes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76600" y="5004218"/>
                <a:ext cx="1984133" cy="10953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𝐸𝐴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rad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L</m:t>
                              </m:r>
                            </m:e>
                            <m:sup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b="0" dirty="0"/>
              </a:p>
              <a:p>
                <a:endParaRPr lang="en-US" b="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5004218"/>
                <a:ext cx="1984133" cy="1095364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6113" y="179388"/>
            <a:ext cx="8497887" cy="6477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Experimental Setup</a:t>
            </a:r>
            <a:endParaRPr lang="en-US" dirty="0"/>
          </a:p>
        </p:txBody>
      </p:sp>
      <p:pic>
        <p:nvPicPr>
          <p:cNvPr id="44" name="Picture 7" descr="N:\Experiments\FIB\20110425_session4_SEM\W8L10R_3D_FullChip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59" t="20461" b="1389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7" name="Straight Connector 46"/>
          <p:cNvCxnSpPr/>
          <p:nvPr/>
        </p:nvCxnSpPr>
        <p:spPr>
          <a:xfrm>
            <a:off x="241178" y="6498000"/>
            <a:ext cx="70742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28600" y="6177239"/>
            <a:ext cx="719097" cy="320761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 µm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864213" y="338873"/>
            <a:ext cx="2746387" cy="1165878"/>
            <a:chOff x="5864213" y="338873"/>
            <a:chExt cx="2746387" cy="11658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6493910" y="338873"/>
                  <a:ext cx="1282402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𝑆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𝐵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Γ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93910" y="338873"/>
                  <a:ext cx="1282402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3791" r="-4265" b="-1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864213" y="983999"/>
                  <a:ext cx="949684" cy="51559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Γ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</m:sub>
                            </m:sSub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𝑄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4213" y="983999"/>
                  <a:ext cx="949684" cy="51559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430020" y="978838"/>
                  <a:ext cx="1180580" cy="5259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𝑑𝐸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𝑑𝑡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=−</m:t>
                        </m:r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Γ</m:t>
                        </m:r>
                        <m:sSup>
                          <m:sSupPr>
                            <m:ctrlPr>
                              <a:rPr kumimoji="0" lang="el-GR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kumimoji="0" lang="el-GR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acc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𝑥</m:t>
                                </m:r>
                              </m:e>
                            </m:acc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30020" y="978838"/>
                  <a:ext cx="1180580" cy="52591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81800" y="2819400"/>
                <a:ext cx="733406" cy="500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l-GR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Γ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f>
                        <m:f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𝑤𝑡</m:t>
                          </m:r>
                        </m:num>
                        <m:den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𝑙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2819400"/>
                <a:ext cx="733406" cy="50033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57800" y="1905000"/>
            <a:ext cx="3517631" cy="500330"/>
            <a:chOff x="5257800" y="1905000"/>
            <a:chExt cx="3517631" cy="50033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6754396" y="1905000"/>
                  <a:ext cx="803874" cy="50033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𝜔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𝑡</m:t>
                            </m:r>
                          </m:num>
                          <m:den>
                            <m:sSup>
                              <m:sSupPr>
                                <m:ctrlP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e>
                              <m:sup>
                                <m:r>
                                  <a:rPr kumimoji="0" lang="en-US" sz="18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4396" y="1905000"/>
                  <a:ext cx="803874" cy="50033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/>
                <p:cNvSpPr txBox="1"/>
                <p:nvPr/>
              </p:nvSpPr>
              <p:spPr>
                <a:xfrm>
                  <a:off x="8173151" y="2016666"/>
                  <a:ext cx="60228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1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173151" y="2016666"/>
                  <a:ext cx="602280" cy="276999"/>
                </a:xfrm>
                <a:prstGeom prst="rect">
                  <a:avLst/>
                </a:prstGeom>
                <a:blipFill>
                  <a:blip r:embed="rId9"/>
                  <a:stretch>
                    <a:fillRect l="-12121" r="-6061" b="-311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5257800" y="2016666"/>
                  <a:ext cx="88171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𝑤𝑡𝑙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57800" y="2016666"/>
                  <a:ext cx="881716" cy="276999"/>
                </a:xfrm>
                <a:prstGeom prst="rect">
                  <a:avLst/>
                </a:prstGeom>
                <a:blipFill>
                  <a:blip r:embed="rId10"/>
                  <a:stretch>
                    <a:fillRect l="-3472" r="-5556" b="-888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" name="Group 7"/>
          <p:cNvGrpSpPr/>
          <p:nvPr/>
        </p:nvGrpSpPr>
        <p:grpSpPr>
          <a:xfrm>
            <a:off x="6096000" y="3810000"/>
            <a:ext cx="2378291" cy="1066800"/>
            <a:chOff x="6096000" y="3810000"/>
            <a:chExt cx="2378291" cy="10668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481583" y="4599801"/>
                  <a:ext cx="992708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</m:sSup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81583" y="4599801"/>
                  <a:ext cx="992708" cy="276999"/>
                </a:xfrm>
                <a:prstGeom prst="rect">
                  <a:avLst/>
                </a:prstGeom>
                <a:blipFill>
                  <a:blip r:embed="rId11"/>
                  <a:stretch>
                    <a:fillRect l="-6135" t="-4444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6096000" y="4599801"/>
                  <a:ext cx="61292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l-GR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Γ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𝛽</m:t>
                        </m:r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4599801"/>
                  <a:ext cx="612925" cy="276999"/>
                </a:xfrm>
                <a:prstGeom prst="rect">
                  <a:avLst/>
                </a:prstGeom>
                <a:blipFill>
                  <a:blip r:embed="rId12"/>
                  <a:stretch>
                    <a:fillRect l="-7921" t="-4444" r="-11881" b="-355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096000" y="3810000"/>
                  <a:ext cx="2262607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rPr>
                    <a:t>Scale all lengths by </a:t>
                  </a:r>
                  <a14:m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𝛽</m:t>
                      </m:r>
                    </m:oMath>
                  </a14:m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  <a:sym typeface="Symbol" panose="05050102010706020507" pitchFamily="18" charset="2"/>
                    </a:rPr>
                    <a:t>:</a:t>
                  </a: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6000" y="3810000"/>
                  <a:ext cx="2262607" cy="369332"/>
                </a:xfrm>
                <a:prstGeom prst="rect">
                  <a:avLst/>
                </a:prstGeom>
                <a:blipFill>
                  <a:blip r:embed="rId13"/>
                  <a:stretch>
                    <a:fillRect l="-2156" t="-8197" b="-245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4030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1752600"/>
            <a:ext cx="4419600" cy="6011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9539" y="2720006"/>
            <a:ext cx="3117322" cy="11500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3600" y="4476056"/>
            <a:ext cx="5387160" cy="50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286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Force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25" y="1594462"/>
            <a:ext cx="4095750" cy="561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0325" y="2667000"/>
            <a:ext cx="3943350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832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676400"/>
            <a:ext cx="7310437" cy="3899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1868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Force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752" y="1856087"/>
            <a:ext cx="3956496" cy="351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3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External Force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2209799"/>
            <a:ext cx="2781300" cy="971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088401"/>
            <a:ext cx="2952750" cy="876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800" y="4055064"/>
            <a:ext cx="2362200" cy="9429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2271712"/>
            <a:ext cx="3390900" cy="8477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70163F-9AC5-4035-B097-DFCBC65D48F4}"/>
                  </a:ext>
                </a:extLst>
              </p:cNvPr>
              <p:cNvSpPr/>
              <p:nvPr/>
            </p:nvSpPr>
            <p:spPr>
              <a:xfrm>
                <a:off x="4038600" y="4055064"/>
                <a:ext cx="1694759" cy="103316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lvl="2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270163F-9AC5-4035-B097-DFCBC65D48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4055064"/>
                <a:ext cx="1694759" cy="10331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4275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In-plane spatial force derivatives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NW tip equations of motion:</a:t>
                </a:r>
              </a:p>
              <a:p>
                <a:pPr marL="914400" lvl="2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𝑚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̈"/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l-GR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l-GR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𝑡h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  <a:p>
                <a:endParaRPr lang="en-US" dirty="0"/>
              </a:p>
              <a:p>
                <a:r>
                  <a:rPr lang="en-US" dirty="0"/>
                  <a:t>For small oscillations and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≪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1,2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sz="2800" b="0" i="1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  <m:r>
                        <a:rPr lang="en-US" sz="2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−2</m:t>
                      </m:r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b="0" dirty="0">
                  <a:ea typeface="Cambria Math" panose="02040503050406030204" pitchFamily="18" charset="0"/>
                </a:endParaRPr>
              </a:p>
              <a:p>
                <a:pPr marL="914400" lvl="2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914400" lvl="2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func>
                        <m:funcPr>
                          <m:ctrlP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func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0" t="-1519" b="-40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884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scanning force microscopy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8" y="1354333"/>
            <a:ext cx="6027563" cy="2836667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2210044" y="6498000"/>
            <a:ext cx="472392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Rossi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Nanotechnol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150 (2017).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51238"/>
          <a:stretch/>
        </p:blipFill>
        <p:spPr>
          <a:xfrm>
            <a:off x="2713422" y="3886200"/>
            <a:ext cx="3289268" cy="258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55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scanning force microscopy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8" y="1354333"/>
            <a:ext cx="6027563" cy="28366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290665"/>
            <a:ext cx="8229600" cy="2186335"/>
          </a:xfrm>
          <a:prstGeom prst="rect">
            <a:avLst/>
          </a:prstGeom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2210044" y="6498000"/>
            <a:ext cx="472392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Rossi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Nanotechnol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150 (2017).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50520"/>
          <a:stretch/>
        </p:blipFill>
        <p:spPr>
          <a:xfrm>
            <a:off x="2838303" y="3505200"/>
            <a:ext cx="3467395" cy="2681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3.7037E-6 L 0 -0.45162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NW scanning force microscopy: Friction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218" y="1354333"/>
            <a:ext cx="6027563" cy="28366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4161047"/>
            <a:ext cx="5334000" cy="2087353"/>
          </a:xfrm>
          <a:prstGeom prst="rect">
            <a:avLst/>
          </a:prstGeom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2210044" y="6498000"/>
            <a:ext cx="472392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Rossi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Nanotechnol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150 (2017).</a:t>
            </a:r>
          </a:p>
        </p:txBody>
      </p:sp>
    </p:spTree>
    <p:extLst>
      <p:ext uri="{BB962C8B-B14F-4D97-AF65-F5344CB8AC3E}">
        <p14:creationId xmlns:p14="http://schemas.microsoft.com/office/powerpoint/2010/main" val="332043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with AC voltage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43447"/>
            <a:ext cx="8229600" cy="4171107"/>
          </a:xfrm>
          <a:prstGeom prst="rect">
            <a:avLst/>
          </a:prstGeom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2210044" y="6498000"/>
            <a:ext cx="472392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Rossi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Nanotechnol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150 (2017).</a:t>
            </a:r>
          </a:p>
        </p:txBody>
      </p:sp>
    </p:spTree>
    <p:extLst>
      <p:ext uri="{BB962C8B-B14F-4D97-AF65-F5344CB8AC3E}">
        <p14:creationId xmlns:p14="http://schemas.microsoft.com/office/powerpoint/2010/main" val="74174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/>
          <a:srcRect l="9214" t="1111" r="19138" b="222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cxnSp>
        <p:nvCxnSpPr>
          <p:cNvPr id="47" name="Straight Connector 46"/>
          <p:cNvCxnSpPr/>
          <p:nvPr/>
        </p:nvCxnSpPr>
        <p:spPr>
          <a:xfrm>
            <a:off x="8370877" y="6498000"/>
            <a:ext cx="45720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8358299" y="6177239"/>
            <a:ext cx="480901" cy="32316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µm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18915" y="152400"/>
            <a:ext cx="3350341" cy="2164213"/>
            <a:chOff x="118915" y="152400"/>
            <a:chExt cx="3350341" cy="21642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118915" y="762001"/>
                  <a:ext cx="3128421" cy="8183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𝐹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𝑚𝑖𝑛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4 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  <m:r>
                              <m:rPr>
                                <m:sty m:val="p"/>
                              </m:rPr>
                              <a:rPr kumimoji="0" lang="el-G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Γ</m:t>
                            </m:r>
                          </m:e>
                        </m:ra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rad>
                          <m:radPr>
                            <m:degHide m:val="on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𝑤𝑡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𝑙</m:t>
                                </m:r>
                              </m:den>
                            </m:f>
                          </m:e>
                        </m:ra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1/2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15" y="762001"/>
                  <a:ext cx="3128421" cy="81836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118915" y="1981200"/>
                  <a:ext cx="3350341" cy="33541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𝜏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𝑚𝑖𝑛</m:t>
                            </m:r>
                          </m:sub>
                        </m:sSub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𝑙</m:t>
                            </m:r>
                          </m:e>
                          <m:sub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𝑒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4 </m:t>
                            </m:r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FFFF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𝑇</m:t>
                            </m:r>
                            <m:r>
                              <m:rPr>
                                <m:sty m:val="p"/>
                              </m:rPr>
                              <a:rPr kumimoji="0" lang="el-GR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Γ</m:t>
                            </m:r>
                          </m:e>
                        </m:ra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rad>
                          <m:radPr>
                            <m:degHide m:val="on"/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𝑤𝑡𝑙</m:t>
                            </m:r>
                          </m:e>
                        </m:rad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∝</m:t>
                        </m:r>
                        <m:sSup>
                          <m:sSup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𝛽</m:t>
                            </m:r>
                          </m:e>
                          <m:sup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3/2</m:t>
                            </m:r>
                          </m:sup>
                        </m:sSup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915" y="1981200"/>
                  <a:ext cx="3350341" cy="335413"/>
                </a:xfrm>
                <a:prstGeom prst="rect">
                  <a:avLst/>
                </a:prstGeom>
                <a:blipFill>
                  <a:blip r:embed="rId5"/>
                  <a:stretch>
                    <a:fillRect l="-546" r="-364" b="-254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/>
            <p:cNvSpPr txBox="1"/>
            <p:nvPr/>
          </p:nvSpPr>
          <p:spPr>
            <a:xfrm>
              <a:off x="118915" y="152400"/>
              <a:ext cx="25920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Amplitude measurement: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18915" y="2978082"/>
            <a:ext cx="3925363" cy="2355918"/>
            <a:chOff x="118915" y="2978082"/>
            <a:chExt cx="3925363" cy="2355918"/>
          </a:xfrm>
        </p:grpSpPr>
        <p:grpSp>
          <p:nvGrpSpPr>
            <p:cNvPr id="19" name="Group 18"/>
            <p:cNvGrpSpPr/>
            <p:nvPr/>
          </p:nvGrpSpPr>
          <p:grpSpPr>
            <a:xfrm>
              <a:off x="297611" y="3512717"/>
              <a:ext cx="3746667" cy="1821283"/>
              <a:chOff x="297611" y="3512717"/>
              <a:chExt cx="3746667" cy="1821283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297611" y="3512717"/>
                    <a:ext cx="3657733" cy="665631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𝜕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𝐹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𝜕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𝑥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𝑚𝑖𝑛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𝑜𝑠𝑐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4 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Γ</m:t>
                              </m:r>
                            </m:e>
                          </m:ra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𝑤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1" name="TextBox 1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611" y="3512717"/>
                    <a:ext cx="3657733" cy="665631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b="-91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297611" y="4674011"/>
                    <a:ext cx="3746667" cy="65998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𝜕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𝜏</m:t>
                                      </m:r>
                                    </m:num>
                                    <m:den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𝜕</m:t>
                                      </m:r>
                                      <m:r>
                                        <a:rPr kumimoji="0" lang="en-US" sz="1800" b="0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𝜃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𝑚𝑖𝑛</m:t>
                              </m:r>
                            </m:sub>
                          </m:s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𝑜𝑠𝑐</m:t>
                                  </m:r>
                                </m:sub>
                              </m:sSub>
                            </m:den>
                          </m:f>
                          <m:rad>
                            <m:radPr>
                              <m:degHide m:val="on"/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4 </m:t>
                              </m:r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𝑇</m:t>
                              </m:r>
                              <m:r>
                                <m:rPr>
                                  <m:sty m:val="p"/>
                                </m:rPr>
                                <a:rPr kumimoji="0" lang="el-GR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Γ</m:t>
                              </m:r>
                            </m:e>
                          </m:rad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𝑤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𝑡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∝</m:t>
                          </m:r>
                          <m:sSup>
                            <m:sSup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𝛽</m:t>
                              </m:r>
                            </m:e>
                            <m:sup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7611" y="4674011"/>
                    <a:ext cx="3746667" cy="659989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1" name="TextBox 20"/>
            <p:cNvSpPr txBox="1"/>
            <p:nvPr/>
          </p:nvSpPr>
          <p:spPr>
            <a:xfrm>
              <a:off x="118915" y="2978082"/>
              <a:ext cx="25922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Frequency measurement: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5467649" y="3810000"/>
                <a:ext cx="3219151" cy="14032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𝑡h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kumimoji="0" lang="en-US" sz="18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FFFF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rad>
                        <m:radPr>
                          <m:degHide m:val="on"/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𝑙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𝑤</m:t>
                              </m:r>
                              <m:sSup>
                                <m:sSupPr>
                                  <m:ctrlP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kumimoji="0" lang="en-US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FF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kumimoji="0" lang="en-US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𝛽</m:t>
                          </m:r>
                        </m:e>
                        <m:sup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−1/2</m:t>
                          </m:r>
                        </m:sup>
                      </m:sSup>
                      <m:r>
                        <m:rPr>
                          <m:nor/>
                        </m:rPr>
                        <a:rPr kumimoji="0" lang="en-US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Calibri"/>
                          <a:ea typeface="+mn-ea"/>
                          <a:cs typeface="+mn-cs"/>
                        </a:rPr>
                        <m:t> 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7649" y="3810000"/>
                <a:ext cx="3219151" cy="140320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4424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 force fields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502" y="1064550"/>
            <a:ext cx="8266996" cy="4728900"/>
          </a:xfrm>
          <a:prstGeom prst="rect">
            <a:avLst/>
          </a:prstGeom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1266552" y="6019800"/>
            <a:ext cx="6610913" cy="78483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N. Rossi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Nanotechnol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150 (2017).</a:t>
            </a:r>
          </a:p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See also: Mercier de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Lépinay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et al., 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Nat.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Nanotechnol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156 (2017).</a:t>
            </a:r>
          </a:p>
        </p:txBody>
      </p:sp>
    </p:spTree>
    <p:extLst>
      <p:ext uri="{BB962C8B-B14F-4D97-AF65-F5344CB8AC3E}">
        <p14:creationId xmlns:p14="http://schemas.microsoft.com/office/powerpoint/2010/main" val="2765257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A8CB5-51C3-4C1E-91E4-E162D9836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</a:t>
            </a:r>
            <a:r>
              <a:rPr lang="en-CH" dirty="0"/>
              <a:t>W</a:t>
            </a:r>
            <a:r>
              <a:rPr lang="en-US" dirty="0"/>
              <a:t>s</a:t>
            </a:r>
            <a:r>
              <a:rPr lang="en-CH" dirty="0"/>
              <a:t> </a:t>
            </a:r>
            <a:r>
              <a:rPr lang="en-US" dirty="0"/>
              <a:t>w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h magnetic tips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7AC53-826A-4E34-AFFE-971E65A3A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EE21-12FB-43BD-A778-3E122092117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CBE5E8B2-6FC1-401C-9A4D-89BBF55D3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6490" y="6498000"/>
            <a:ext cx="3731022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CH" dirty="0">
                <a:solidFill>
                  <a:srgbClr val="000000"/>
                </a:solidFill>
              </a:rPr>
              <a:t>s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CH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et al., </a:t>
            </a:r>
            <a:r>
              <a:rPr lang="en-US" i="1" dirty="0">
                <a:solidFill>
                  <a:srgbClr val="000000"/>
                </a:solidFill>
              </a:rPr>
              <a:t>Nano Lett.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1</a:t>
            </a:r>
            <a:r>
              <a:rPr lang="en-CH" b="1" dirty="0">
                <a:solidFill>
                  <a:srgbClr val="000000"/>
                </a:solidFill>
              </a:rPr>
              <a:t>9</a:t>
            </a:r>
            <a:r>
              <a:rPr lang="en-US" dirty="0">
                <a:solidFill>
                  <a:srgbClr val="000000"/>
                </a:solidFill>
              </a:rPr>
              <a:t>, 9</a:t>
            </a:r>
            <a:r>
              <a:rPr lang="en-CH" dirty="0">
                <a:solidFill>
                  <a:srgbClr val="000000"/>
                </a:solidFill>
              </a:rPr>
              <a:t>3</a:t>
            </a:r>
            <a:r>
              <a:rPr lang="en-US" dirty="0">
                <a:solidFill>
                  <a:srgbClr val="000000"/>
                </a:solidFill>
              </a:rPr>
              <a:t>0 (201</a:t>
            </a:r>
            <a:r>
              <a:rPr lang="en-CH" dirty="0">
                <a:solidFill>
                  <a:srgbClr val="000000"/>
                </a:solidFill>
              </a:rPr>
              <a:t>9</a:t>
            </a:r>
            <a:r>
              <a:rPr lang="en-US" dirty="0">
                <a:solidFill>
                  <a:srgbClr val="000000"/>
                </a:solidFill>
              </a:rPr>
              <a:t>).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6AD9486-D866-4CD9-924F-BF6F187EA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68093" y="1079500"/>
            <a:ext cx="8352276" cy="52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E2E3-AB09-4647-A0EA-F66A9FF7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CH" dirty="0"/>
              <a:t>u</a:t>
            </a:r>
            <a:r>
              <a:rPr lang="en-US" dirty="0"/>
              <a:t>l</a:t>
            </a:r>
            <a:r>
              <a:rPr lang="en-CH" dirty="0"/>
              <a:t>l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N</a:t>
            </a:r>
            <a:r>
              <a:rPr lang="en-US" dirty="0"/>
              <a:t>W</a:t>
            </a:r>
            <a:r>
              <a:rPr lang="en-CH" dirty="0"/>
              <a:t>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249CD-7223-428E-BC25-0EDBAA56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FEBID">
            <a:hlinkClick r:id="" action="ppaction://media"/>
            <a:extLst>
              <a:ext uri="{FF2B5EF4-FFF2-40B4-BE49-F238E27FC236}">
                <a16:creationId xmlns:a16="http://schemas.microsoft.com/office/drawing/2014/main" id="{8CA2523A-C53F-4440-8D89-84F390FFF09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6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0800" y="1600200"/>
            <a:ext cx="6502400" cy="3657600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8860C4CD-0686-4312-ABCE-728EAEF367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3398" y="6498000"/>
            <a:ext cx="553722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CH" dirty="0">
                <a:solidFill>
                  <a:srgbClr val="000000"/>
                </a:solidFill>
              </a:rPr>
              <a:t>e Teresa</a:t>
            </a:r>
            <a:r>
              <a:rPr lang="en-US" dirty="0">
                <a:solidFill>
                  <a:srgbClr val="000000"/>
                </a:solidFill>
              </a:rPr>
              <a:t> et al., </a:t>
            </a:r>
            <a:r>
              <a:rPr lang="en-CH" i="1" dirty="0">
                <a:solidFill>
                  <a:srgbClr val="000000"/>
                </a:solidFill>
              </a:rPr>
              <a:t>J. </a:t>
            </a:r>
            <a:r>
              <a:rPr lang="en-US" i="1" dirty="0">
                <a:solidFill>
                  <a:srgbClr val="000000"/>
                </a:solidFill>
              </a:rPr>
              <a:t>P</a:t>
            </a:r>
            <a:r>
              <a:rPr lang="en-CH" i="1" dirty="0">
                <a:solidFill>
                  <a:srgbClr val="000000"/>
                </a:solidFill>
              </a:rPr>
              <a:t>h</a:t>
            </a:r>
            <a:r>
              <a:rPr lang="en-US" i="1" dirty="0">
                <a:solidFill>
                  <a:srgbClr val="000000"/>
                </a:solidFill>
              </a:rPr>
              <a:t>y</a:t>
            </a:r>
            <a:r>
              <a:rPr lang="en-CH" i="1" dirty="0">
                <a:solidFill>
                  <a:srgbClr val="000000"/>
                </a:solidFill>
              </a:rPr>
              <a:t>s. </a:t>
            </a:r>
            <a:r>
              <a:rPr lang="en-US" i="1" dirty="0">
                <a:solidFill>
                  <a:srgbClr val="000000"/>
                </a:solidFill>
              </a:rPr>
              <a:t>D</a:t>
            </a:r>
            <a:r>
              <a:rPr lang="en-CH" i="1" dirty="0">
                <a:solidFill>
                  <a:srgbClr val="000000"/>
                </a:solidFill>
              </a:rPr>
              <a:t>: </a:t>
            </a:r>
            <a:r>
              <a:rPr lang="en-US" i="1" dirty="0">
                <a:solidFill>
                  <a:srgbClr val="000000"/>
                </a:solidFill>
              </a:rPr>
              <a:t>A</a:t>
            </a:r>
            <a:r>
              <a:rPr lang="en-CH" i="1" dirty="0">
                <a:solidFill>
                  <a:srgbClr val="000000"/>
                </a:solidFill>
              </a:rPr>
              <a:t>p</a:t>
            </a:r>
            <a:r>
              <a:rPr lang="en-US" i="1" dirty="0">
                <a:solidFill>
                  <a:srgbClr val="000000"/>
                </a:solidFill>
              </a:rPr>
              <a:t>p</a:t>
            </a:r>
            <a:r>
              <a:rPr lang="en-CH" i="1" dirty="0">
                <a:solidFill>
                  <a:srgbClr val="000000"/>
                </a:solidFill>
              </a:rPr>
              <a:t>l. </a:t>
            </a:r>
            <a:r>
              <a:rPr lang="en-US" i="1" dirty="0">
                <a:solidFill>
                  <a:srgbClr val="000000"/>
                </a:solidFill>
              </a:rPr>
              <a:t>P</a:t>
            </a:r>
            <a:r>
              <a:rPr lang="en-CH" i="1" dirty="0" err="1">
                <a:solidFill>
                  <a:srgbClr val="000000"/>
                </a:solidFill>
              </a:rPr>
              <a:t>hys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CH" b="1" dirty="0">
                <a:solidFill>
                  <a:srgbClr val="000000"/>
                </a:solidFill>
              </a:rPr>
              <a:t>49</a:t>
            </a:r>
            <a:r>
              <a:rPr lang="en-US" dirty="0">
                <a:solidFill>
                  <a:srgbClr val="000000"/>
                </a:solidFill>
              </a:rPr>
              <a:t>, 2</a:t>
            </a:r>
            <a:r>
              <a:rPr lang="en-CH" dirty="0">
                <a:solidFill>
                  <a:srgbClr val="000000"/>
                </a:solidFill>
              </a:rPr>
              <a:t>43003</a:t>
            </a:r>
            <a:r>
              <a:rPr lang="en-US" dirty="0">
                <a:solidFill>
                  <a:srgbClr val="000000"/>
                </a:solidFill>
              </a:rPr>
              <a:t> (201</a:t>
            </a:r>
            <a:r>
              <a:rPr lang="en-CH" dirty="0">
                <a:solidFill>
                  <a:srgbClr val="000000"/>
                </a:solidFill>
              </a:rPr>
              <a:t>6</a:t>
            </a:r>
            <a:r>
              <a:rPr lang="en-US" dirty="0">
                <a:solidFill>
                  <a:srgbClr val="0000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912806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CE2E3-AB09-4647-A0EA-F66A9FF7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</a:t>
            </a:r>
            <a:r>
              <a:rPr lang="en-CH" dirty="0"/>
              <a:t>u</a:t>
            </a:r>
            <a:r>
              <a:rPr lang="en-US" dirty="0"/>
              <a:t>l</a:t>
            </a:r>
            <a:r>
              <a:rPr lang="en-CH" dirty="0"/>
              <a:t>l</a:t>
            </a:r>
            <a:r>
              <a:rPr lang="en-US" dirty="0"/>
              <a:t>y</a:t>
            </a:r>
            <a:r>
              <a:rPr lang="en-CH" dirty="0"/>
              <a:t> </a:t>
            </a:r>
            <a:r>
              <a:rPr lang="en-US" dirty="0"/>
              <a:t>m</a:t>
            </a:r>
            <a:r>
              <a:rPr lang="en-CH" dirty="0"/>
              <a:t>a</a:t>
            </a:r>
            <a:r>
              <a:rPr lang="en-US" dirty="0"/>
              <a:t>g</a:t>
            </a:r>
            <a:r>
              <a:rPr lang="en-CH" dirty="0"/>
              <a:t>n</a:t>
            </a:r>
            <a:r>
              <a:rPr lang="en-US" dirty="0"/>
              <a:t>e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c N</a:t>
            </a:r>
            <a:r>
              <a:rPr lang="en-US" dirty="0"/>
              <a:t>W</a:t>
            </a:r>
            <a:r>
              <a:rPr lang="en-CH" dirty="0"/>
              <a:t>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8249CD-7223-428E-BC25-0EDBAA566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EE21-12FB-43BD-A778-3E1220921173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500B22-0AF1-4F49-9752-40B9EA417F8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33800" y="1131754"/>
            <a:ext cx="4475018" cy="28813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75A9F823-BE6F-4885-87E7-5C85AF941D12}"/>
              </a:ext>
            </a:extLst>
          </p:cNvPr>
          <p:cNvSpPr txBox="1">
            <a:spLocks/>
          </p:cNvSpPr>
          <p:nvPr/>
        </p:nvSpPr>
        <p:spPr>
          <a:xfrm>
            <a:off x="3886200" y="4137303"/>
            <a:ext cx="4772974" cy="22538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H" sz="2000" dirty="0">
                <a:solidFill>
                  <a:schemeClr val="tx1"/>
                </a:solidFill>
              </a:rPr>
              <a:t>10 µm </a:t>
            </a:r>
            <a:r>
              <a:rPr lang="en-CH" sz="2000" dirty="0" err="1">
                <a:solidFill>
                  <a:schemeClr val="tx1"/>
                </a:solidFill>
              </a:rPr>
              <a:t>leng</a:t>
            </a:r>
            <a:r>
              <a:rPr lang="en-US" sz="2000" dirty="0" err="1">
                <a:solidFill>
                  <a:schemeClr val="tx1"/>
                </a:solidFill>
              </a:rPr>
              <a:t>th</a:t>
            </a:r>
            <a:r>
              <a:rPr lang="en-CH" sz="2000" dirty="0">
                <a:solidFill>
                  <a:schemeClr val="tx1"/>
                </a:solidFill>
              </a:rPr>
              <a:t>, 100 nm diameter</a:t>
            </a:r>
            <a:endParaRPr lang="en-US" sz="2000" dirty="0">
              <a:solidFill>
                <a:schemeClr val="tx1"/>
              </a:solidFill>
            </a:endParaRPr>
          </a:p>
          <a:p>
            <a:r>
              <a:rPr lang="en-US" sz="2000" i="1" dirty="0">
                <a:solidFill>
                  <a:schemeClr val="tx1"/>
                </a:solidFill>
              </a:rPr>
              <a:t>Q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Symbol" panose="05050102010706020507" pitchFamily="18" charset="2"/>
              </a:rPr>
              <a:t>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CH" sz="2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000</a:t>
            </a:r>
          </a:p>
          <a:p>
            <a:r>
              <a:rPr lang="en-US" sz="2000" i="1" dirty="0">
                <a:solidFill>
                  <a:schemeClr val="tx1"/>
                </a:solidFill>
              </a:rPr>
              <a:t>k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Symbol" panose="05050102010706020507" pitchFamily="18" charset="2"/>
              </a:rPr>
              <a:t>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CH" sz="2000" dirty="0">
                <a:solidFill>
                  <a:schemeClr val="tx1"/>
                </a:solidFill>
              </a:rPr>
              <a:t>1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CH" sz="2000" dirty="0">
                <a:solidFill>
                  <a:schemeClr val="tx1"/>
                </a:solidFill>
              </a:rPr>
              <a:t>m</a:t>
            </a:r>
            <a:r>
              <a:rPr lang="en-US" sz="2000" dirty="0">
                <a:solidFill>
                  <a:schemeClr val="tx1"/>
                </a:solidFill>
              </a:rPr>
              <a:t>N/m</a:t>
            </a:r>
          </a:p>
          <a:p>
            <a:r>
              <a:rPr lang="en-US" sz="2000" i="1" dirty="0" err="1">
                <a:solidFill>
                  <a:schemeClr val="tx1"/>
                </a:solidFill>
              </a:rPr>
              <a:t>m</a:t>
            </a:r>
            <a:r>
              <a:rPr lang="en-US" sz="2000" baseline="-33000" dirty="0" err="1">
                <a:solidFill>
                  <a:schemeClr val="tx1"/>
                </a:solidFill>
              </a:rPr>
              <a:t>eff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Symbol" panose="05050102010706020507" pitchFamily="18" charset="2"/>
              </a:rPr>
              <a:t></a:t>
            </a:r>
            <a:r>
              <a:rPr lang="en-US" sz="2000" dirty="0">
                <a:solidFill>
                  <a:schemeClr val="tx1"/>
                </a:solidFill>
              </a:rPr>
              <a:t> 2</a:t>
            </a:r>
            <a:r>
              <a:rPr lang="en-CH" sz="2000" dirty="0">
                <a:solidFill>
                  <a:schemeClr val="tx1"/>
                </a:solidFill>
              </a:rPr>
              <a:t>00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CH" sz="2000" dirty="0">
                <a:solidFill>
                  <a:schemeClr val="tx1"/>
                </a:solidFill>
              </a:rPr>
              <a:t>f</a:t>
            </a:r>
            <a:r>
              <a:rPr lang="en-US" sz="2000" dirty="0">
                <a:solidFill>
                  <a:schemeClr val="tx1"/>
                </a:solidFill>
              </a:rPr>
              <a:t>g</a:t>
            </a:r>
          </a:p>
          <a:p>
            <a:r>
              <a:rPr lang="en-US" sz="2000" i="1" dirty="0" err="1">
                <a:solidFill>
                  <a:schemeClr val="tx1"/>
                </a:solidFill>
              </a:rPr>
              <a:t>F</a:t>
            </a:r>
            <a:r>
              <a:rPr lang="en-US" sz="2000" baseline="-33000" dirty="0" err="1">
                <a:solidFill>
                  <a:schemeClr val="tx1"/>
                </a:solidFill>
              </a:rPr>
              <a:t>min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>
                <a:solidFill>
                  <a:schemeClr val="tx1"/>
                </a:solidFill>
                <a:sym typeface="Symbol" panose="05050102010706020507" pitchFamily="18" charset="2"/>
              </a:rPr>
              <a:t>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CH" sz="2000" dirty="0">
                <a:solidFill>
                  <a:schemeClr val="tx1"/>
                </a:solidFill>
              </a:rPr>
              <a:t>2</a:t>
            </a:r>
            <a:r>
              <a:rPr lang="en-US" sz="2000" dirty="0">
                <a:solidFill>
                  <a:schemeClr val="tx1"/>
                </a:solidFill>
              </a:rPr>
              <a:t>5 </a:t>
            </a:r>
            <a:r>
              <a:rPr lang="en-US" sz="2000" dirty="0" err="1">
                <a:solidFill>
                  <a:schemeClr val="tx1"/>
                </a:solidFill>
              </a:rPr>
              <a:t>aN</a:t>
            </a:r>
            <a:r>
              <a:rPr lang="en-US" sz="2000" dirty="0">
                <a:solidFill>
                  <a:schemeClr val="tx1"/>
                </a:solidFill>
              </a:rPr>
              <a:t>/Hz</a:t>
            </a:r>
            <a:r>
              <a:rPr lang="en-US" sz="2000" baseline="33000" dirty="0">
                <a:solidFill>
                  <a:schemeClr val="tx1"/>
                </a:solidFill>
              </a:rPr>
              <a:t>1/2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C2B9B0-1998-4FC7-8E93-6494AEE39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219200"/>
            <a:ext cx="1600200" cy="4930641"/>
          </a:xfrm>
          <a:prstGeom prst="rect">
            <a:avLst/>
          </a:prstGeom>
        </p:spPr>
      </p:pic>
      <p:sp>
        <p:nvSpPr>
          <p:cNvPr id="10" name="Text Box 9">
            <a:extLst>
              <a:ext uri="{FF2B5EF4-FFF2-40B4-BE49-F238E27FC236}">
                <a16:creationId xmlns:a16="http://schemas.microsoft.com/office/drawing/2014/main" id="{BF5A2981-77B5-4068-886C-264B01AAC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26" y="6498000"/>
            <a:ext cx="477297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CH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CH" dirty="0">
                <a:solidFill>
                  <a:srgbClr val="000000"/>
                </a:solidFill>
              </a:rPr>
              <a:t>t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CH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t et al., </a:t>
            </a:r>
            <a:r>
              <a:rPr lang="en-US" i="1" dirty="0">
                <a:solidFill>
                  <a:srgbClr val="000000"/>
                </a:solidFill>
              </a:rPr>
              <a:t>P</a:t>
            </a:r>
            <a:r>
              <a:rPr lang="en-CH" i="1" dirty="0" err="1">
                <a:solidFill>
                  <a:srgbClr val="000000"/>
                </a:solidFill>
              </a:rPr>
              <a:t>hys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CH" i="1" dirty="0">
                <a:solidFill>
                  <a:srgbClr val="000000"/>
                </a:solidFill>
              </a:rPr>
              <a:t> Rev. Appl. </a:t>
            </a:r>
            <a:r>
              <a:rPr lang="en-CH" b="1" dirty="0">
                <a:solidFill>
                  <a:srgbClr val="000000"/>
                </a:solidFill>
              </a:rPr>
              <a:t>13</a:t>
            </a:r>
            <a:r>
              <a:rPr lang="en-US" dirty="0">
                <a:solidFill>
                  <a:srgbClr val="000000"/>
                </a:solidFill>
              </a:rPr>
              <a:t>, 0</a:t>
            </a:r>
            <a:r>
              <a:rPr lang="en-CH" dirty="0">
                <a:solidFill>
                  <a:srgbClr val="000000"/>
                </a:solidFill>
              </a:rPr>
              <a:t>44043</a:t>
            </a:r>
            <a:r>
              <a:rPr lang="en-US" dirty="0">
                <a:solidFill>
                  <a:srgbClr val="000000"/>
                </a:solidFill>
              </a:rPr>
              <a:t> (202</a:t>
            </a:r>
            <a:r>
              <a:rPr lang="en-CH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).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9213C-317E-48E9-8812-C568FA012370}"/>
              </a:ext>
            </a:extLst>
          </p:cNvPr>
          <p:cNvSpPr txBox="1"/>
          <p:nvPr/>
        </p:nvSpPr>
        <p:spPr>
          <a:xfrm>
            <a:off x="7018039" y="1295400"/>
            <a:ext cx="982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 = 4.2 </a:t>
            </a:r>
            <a:r>
              <a:rPr lang="en-US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359344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</a:t>
            </a:r>
            <a:r>
              <a:rPr lang="en-US" dirty="0"/>
              <a:t>u</a:t>
            </a:r>
            <a:r>
              <a:rPr lang="en-CH" dirty="0"/>
              <a:t>a</a:t>
            </a:r>
            <a:r>
              <a:rPr lang="en-US" dirty="0"/>
              <a:t>n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f</a:t>
            </a:r>
            <a:r>
              <a:rPr lang="en-US" dirty="0"/>
              <a:t>y</a:t>
            </a:r>
            <a:r>
              <a:rPr lang="en-CH" dirty="0" err="1"/>
              <a:t>i</a:t>
            </a:r>
            <a:r>
              <a:rPr lang="en-US" dirty="0"/>
              <a:t>n</a:t>
            </a:r>
            <a:r>
              <a:rPr lang="en-CH" dirty="0"/>
              <a:t>g </a:t>
            </a:r>
            <a:r>
              <a:rPr lang="en-US" dirty="0"/>
              <a:t>s</a:t>
            </a:r>
            <a:r>
              <a:rPr lang="en-CH" dirty="0" err="1"/>
              <a:t>ensiti</a:t>
            </a:r>
            <a:r>
              <a:rPr lang="en-US" dirty="0"/>
              <a:t>v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EE21-12FB-43BD-A778-3E1220921173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706498" y="6324600"/>
            <a:ext cx="3731021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Rossi et al., </a:t>
            </a:r>
            <a:r>
              <a:rPr lang="en-US" i="1" dirty="0">
                <a:solidFill>
                  <a:srgbClr val="000000"/>
                </a:solidFill>
              </a:rPr>
              <a:t>Nano Lett. </a:t>
            </a:r>
            <a:r>
              <a:rPr lang="en-US" b="1" dirty="0">
                <a:solidFill>
                  <a:srgbClr val="000000"/>
                </a:solidFill>
              </a:rPr>
              <a:t>19</a:t>
            </a:r>
            <a:r>
              <a:rPr lang="en-US" dirty="0">
                <a:solidFill>
                  <a:srgbClr val="000000"/>
                </a:solidFill>
              </a:rPr>
              <a:t>, 930 (2019).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F973C1-396F-4A07-B8CF-23E3DA2B6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893" y="859067"/>
            <a:ext cx="5435907" cy="5236933"/>
          </a:xfrm>
          <a:prstGeom prst="rect">
            <a:avLst/>
          </a:prstGeo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8047CCA-D837-41A8-9A03-7FE5E2AB6C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2656" y="2601233"/>
            <a:ext cx="2826344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47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A1A0-F167-4E41-B87A-73777655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</a:t>
            </a:r>
            <a:r>
              <a:rPr lang="en-US" dirty="0"/>
              <a:t>u</a:t>
            </a:r>
            <a:r>
              <a:rPr lang="en-CH" dirty="0"/>
              <a:t>a</a:t>
            </a:r>
            <a:r>
              <a:rPr lang="en-US" dirty="0"/>
              <a:t>n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f</a:t>
            </a:r>
            <a:r>
              <a:rPr lang="en-US" dirty="0"/>
              <a:t>y</a:t>
            </a:r>
            <a:r>
              <a:rPr lang="en-CH" dirty="0" err="1"/>
              <a:t>i</a:t>
            </a:r>
            <a:r>
              <a:rPr lang="en-US" dirty="0"/>
              <a:t>n</a:t>
            </a:r>
            <a:r>
              <a:rPr lang="en-CH" dirty="0"/>
              <a:t>g </a:t>
            </a:r>
            <a:r>
              <a:rPr lang="en-US" dirty="0"/>
              <a:t>s</a:t>
            </a:r>
            <a:r>
              <a:rPr lang="en-CH" dirty="0" err="1"/>
              <a:t>ensiti</a:t>
            </a:r>
            <a:r>
              <a:rPr lang="en-US" dirty="0"/>
              <a:t>v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2F41D-551E-4201-BAB8-0C1B5AF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EE21-12FB-43BD-A778-3E122092117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3F3A06-FD09-4D7F-8B87-0ABCE141A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1665" y="1447800"/>
            <a:ext cx="993066" cy="305990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E6C8E95-66A5-4292-9CEE-EC5024FCA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061"/>
          <a:stretch/>
        </p:blipFill>
        <p:spPr>
          <a:xfrm>
            <a:off x="2183294" y="838200"/>
            <a:ext cx="2004449" cy="4088747"/>
          </a:xfrm>
          <a:prstGeom prst="rect">
            <a:avLst/>
          </a:prstGeom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806E8C36-6FDB-4C4C-AC77-E7C47C31F1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24" y="6211669"/>
            <a:ext cx="4772973" cy="646331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Rossi et al., </a:t>
            </a:r>
            <a:r>
              <a:rPr lang="en-US" i="1" dirty="0">
                <a:solidFill>
                  <a:srgbClr val="000000"/>
                </a:solidFill>
              </a:rPr>
              <a:t>Nano Lett. </a:t>
            </a:r>
            <a:r>
              <a:rPr lang="en-US" b="1" dirty="0">
                <a:solidFill>
                  <a:srgbClr val="000000"/>
                </a:solidFill>
              </a:rPr>
              <a:t>19</a:t>
            </a:r>
            <a:r>
              <a:rPr lang="en-US" dirty="0">
                <a:solidFill>
                  <a:srgbClr val="000000"/>
                </a:solidFill>
              </a:rPr>
              <a:t>, 930 (2019).</a:t>
            </a:r>
            <a:endParaRPr lang="en-CH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Aft>
                <a:spcPct val="0"/>
              </a:spcAft>
            </a:pPr>
            <a:r>
              <a:rPr lang="en-CH" dirty="0" err="1">
                <a:solidFill>
                  <a:srgbClr val="000000"/>
                </a:solidFill>
              </a:rPr>
              <a:t>Mattiat</a:t>
            </a:r>
            <a:r>
              <a:rPr lang="en-CH" dirty="0">
                <a:solidFill>
                  <a:srgbClr val="000000"/>
                </a:solidFill>
              </a:rPr>
              <a:t> et al., </a:t>
            </a:r>
            <a:r>
              <a:rPr lang="en-CH" i="1" dirty="0">
                <a:solidFill>
                  <a:srgbClr val="000000"/>
                </a:solidFill>
              </a:rPr>
              <a:t>Phys. Rev. Appl.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CH" b="1" dirty="0">
                <a:solidFill>
                  <a:srgbClr val="000000"/>
                </a:solidFill>
              </a:rPr>
              <a:t>13</a:t>
            </a:r>
            <a:r>
              <a:rPr lang="en-CH" dirty="0">
                <a:solidFill>
                  <a:srgbClr val="000000"/>
                </a:solidFill>
              </a:rPr>
              <a:t>, 044043 (2020).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A9F16DE5-4EFF-4727-97EF-458BE643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704" y="914400"/>
            <a:ext cx="3047629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CH" dirty="0">
                <a:solidFill>
                  <a:srgbClr val="000000"/>
                </a:solidFill>
              </a:rPr>
              <a:t>E-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CH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CH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CH" dirty="0" err="1">
                <a:solidFill>
                  <a:srgbClr val="000000"/>
                </a:solidFill>
              </a:rPr>
              <a:t>MnAs</a:t>
            </a:r>
            <a:r>
              <a:rPr lang="en-CH" dirty="0">
                <a:solidFill>
                  <a:srgbClr val="000000"/>
                </a:solidFill>
              </a:rPr>
              <a:t>-tipped N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CH" dirty="0">
                <a:solidFill>
                  <a:srgbClr val="000000"/>
                </a:solidFill>
              </a:rPr>
              <a:t>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09DBDB5-85F2-47E8-AD5F-B287A7BE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797" y="914400"/>
            <a:ext cx="217880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CH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CH" dirty="0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CH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CH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CH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CH" dirty="0">
                <a:solidFill>
                  <a:srgbClr val="000000"/>
                </a:solidFill>
              </a:rPr>
              <a:t>o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3B01D2F4-8DC1-48E7-9663-2A4913162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6046" y="4703542"/>
            <a:ext cx="2698944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4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CH" dirty="0">
                <a:solidFill>
                  <a:srgbClr val="000000"/>
                </a:solidFill>
              </a:rPr>
              <a:t>N/(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</a:rPr>
              <a:t>At 250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m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CH" dirty="0">
                <a:solidFill>
                  <a:srgbClr val="000000"/>
                </a:solidFill>
              </a:rPr>
              <a:t>p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CH" dirty="0">
                <a:solidFill>
                  <a:srgbClr val="00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CH" dirty="0">
                <a:solidFill>
                  <a:srgbClr val="000000"/>
                </a:solidFill>
              </a:rPr>
              <a:t>n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CH" dirty="0">
                <a:solidFill>
                  <a:srgbClr val="000000"/>
                </a:solidFill>
              </a:rPr>
              <a:t>:</a:t>
            </a:r>
            <a:endParaRPr lang="en-CH" baseline="30000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CH" dirty="0">
                <a:solidFill>
                  <a:srgbClr val="000000"/>
                </a:solidFill>
              </a:rPr>
              <a:t>B/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CH" dirty="0" err="1">
                <a:solidFill>
                  <a:srgbClr val="000000"/>
                </a:solidFill>
              </a:rPr>
              <a:t>x</a:t>
            </a:r>
            <a:r>
              <a:rPr lang="en-CH" baseline="-25000" dirty="0" err="1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11 m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CH" dirty="0">
                <a:solidFill>
                  <a:srgbClr val="000000"/>
                </a:solidFill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CH" dirty="0">
                <a:solidFill>
                  <a:srgbClr val="000000"/>
                </a:solidFill>
              </a:rPr>
              <a:t>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CH" baseline="30000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baseline="30000" dirty="0">
              <a:solidFill>
                <a:srgbClr val="000000"/>
              </a:solidFill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:a16="http://schemas.microsoft.com/office/drawing/2014/main" id="{BA8CCB2E-3ED9-4392-B40B-77E2DBEE34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8184" y="4703542"/>
            <a:ext cx="1980029" cy="1754326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25 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CH" dirty="0">
                <a:solidFill>
                  <a:srgbClr val="000000"/>
                </a:solidFill>
              </a:rPr>
              <a:t>N/(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CH" dirty="0">
                <a:solidFill>
                  <a:srgbClr val="000000"/>
                </a:solidFill>
              </a:rPr>
              <a:t>t 200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m </a:t>
            </a:r>
            <a:r>
              <a:rPr lang="en-US" dirty="0">
                <a:solidFill>
                  <a:srgbClr val="000000"/>
                </a:solidFill>
              </a:rPr>
              <a:t>s</a:t>
            </a:r>
            <a:r>
              <a:rPr lang="en-CH" dirty="0">
                <a:solidFill>
                  <a:srgbClr val="000000"/>
                </a:solidFill>
              </a:rPr>
              <a:t>p</a:t>
            </a:r>
            <a:r>
              <a:rPr lang="en-US" dirty="0">
                <a:solidFill>
                  <a:srgbClr val="000000"/>
                </a:solidFill>
              </a:rPr>
              <a:t>a</a:t>
            </a:r>
            <a:r>
              <a:rPr lang="en-CH" dirty="0">
                <a:solidFill>
                  <a:srgbClr val="000000"/>
                </a:solidFill>
              </a:rPr>
              <a:t>c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CH" dirty="0">
                <a:solidFill>
                  <a:srgbClr val="000000"/>
                </a:solidFill>
              </a:rPr>
              <a:t>n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CH" dirty="0">
                <a:solidFill>
                  <a:srgbClr val="000000"/>
                </a:solidFill>
              </a:rPr>
              <a:t>:</a:t>
            </a:r>
            <a:endParaRPr lang="en-CH" baseline="30000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 err="1">
                <a:solidFill>
                  <a:srgbClr val="000000"/>
                </a:solidFill>
              </a:rPr>
              <a:t>B</a:t>
            </a:r>
            <a:r>
              <a:rPr lang="en-CH" baseline="-25000" dirty="0" err="1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3 </a:t>
            </a:r>
            <a:r>
              <a:rPr lang="en-US" dirty="0" err="1">
                <a:solidFill>
                  <a:srgbClr val="000000"/>
                </a:solidFill>
              </a:rPr>
              <a:t>nT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CH" baseline="30000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baseline="30000" dirty="0">
              <a:solidFill>
                <a:srgbClr val="000000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6C3DF41-E103-48BE-9BFF-53FB1D7D4DCA}"/>
              </a:ext>
            </a:extLst>
          </p:cNvPr>
          <p:cNvGrpSpPr/>
          <p:nvPr/>
        </p:nvGrpSpPr>
        <p:grpSpPr>
          <a:xfrm>
            <a:off x="6188978" y="1219200"/>
            <a:ext cx="389850" cy="3369578"/>
            <a:chOff x="6188978" y="1219200"/>
            <a:chExt cx="389850" cy="3369578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ABE2AC61-929D-4133-8DD5-1870F5E18D56}"/>
                </a:ext>
              </a:extLst>
            </p:cNvPr>
            <p:cNvSpPr txBox="1"/>
            <p:nvPr/>
          </p:nvSpPr>
          <p:spPr>
            <a:xfrm>
              <a:off x="6188978" y="1219200"/>
              <a:ext cx="38985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200" b="1" dirty="0">
                  <a:solidFill>
                    <a:srgbClr val="FF0000"/>
                  </a:solidFill>
                </a:rPr>
                <a:t>+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F52AF0B-845B-4E74-8342-AB8AC54EDA71}"/>
                </a:ext>
              </a:extLst>
            </p:cNvPr>
            <p:cNvSpPr txBox="1"/>
            <p:nvPr/>
          </p:nvSpPr>
          <p:spPr>
            <a:xfrm>
              <a:off x="6218333" y="4004003"/>
              <a:ext cx="30970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3200" b="1" dirty="0">
                  <a:solidFill>
                    <a:srgbClr val="0000FF"/>
                  </a:solidFill>
                </a:rPr>
                <a:t>-</a:t>
              </a:r>
              <a:endParaRPr lang="en-US" sz="32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F9C8CCBD-669D-414F-952C-51A25C4BD7DE}"/>
              </a:ext>
            </a:extLst>
          </p:cNvPr>
          <p:cNvGrpSpPr/>
          <p:nvPr/>
        </p:nvGrpSpPr>
        <p:grpSpPr>
          <a:xfrm>
            <a:off x="2869002" y="1421592"/>
            <a:ext cx="555280" cy="610983"/>
            <a:chOff x="2869002" y="1421592"/>
            <a:chExt cx="555280" cy="61098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D743C85-D7CA-42AF-92D9-9FA2A08EEC01}"/>
                </a:ext>
              </a:extLst>
            </p:cNvPr>
            <p:cNvSpPr txBox="1"/>
            <p:nvPr/>
          </p:nvSpPr>
          <p:spPr>
            <a:xfrm>
              <a:off x="3124200" y="1447800"/>
              <a:ext cx="3000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3200" b="1" dirty="0">
                  <a:solidFill>
                    <a:srgbClr val="FF0000"/>
                  </a:solidFill>
                </a:rPr>
                <a:t>+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AB198E4-56EB-4590-9321-E2F36FF862B5}"/>
                </a:ext>
              </a:extLst>
            </p:cNvPr>
            <p:cNvSpPr txBox="1"/>
            <p:nvPr/>
          </p:nvSpPr>
          <p:spPr>
            <a:xfrm>
              <a:off x="2869002" y="1421592"/>
              <a:ext cx="25519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3200" b="1" dirty="0">
                  <a:solidFill>
                    <a:srgbClr val="0000FF"/>
                  </a:solidFill>
                </a:rPr>
                <a:t>-</a:t>
              </a:r>
              <a:endParaRPr lang="en-US" sz="3200" b="1" dirty="0">
                <a:solidFill>
                  <a:srgbClr val="0000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0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A1A0-F167-4E41-B87A-737776559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Q</a:t>
            </a:r>
            <a:r>
              <a:rPr lang="en-US" dirty="0"/>
              <a:t>u</a:t>
            </a:r>
            <a:r>
              <a:rPr lang="en-CH" dirty="0"/>
              <a:t>a</a:t>
            </a:r>
            <a:r>
              <a:rPr lang="en-US" dirty="0"/>
              <a:t>n</a:t>
            </a:r>
            <a:r>
              <a:rPr lang="en-CH" dirty="0"/>
              <a:t>t</a:t>
            </a:r>
            <a:r>
              <a:rPr lang="en-US" dirty="0" err="1"/>
              <a:t>i</a:t>
            </a:r>
            <a:r>
              <a:rPr lang="en-CH" dirty="0"/>
              <a:t>f</a:t>
            </a:r>
            <a:r>
              <a:rPr lang="en-US" dirty="0"/>
              <a:t>y</a:t>
            </a:r>
            <a:r>
              <a:rPr lang="en-CH" dirty="0" err="1"/>
              <a:t>i</a:t>
            </a:r>
            <a:r>
              <a:rPr lang="en-US" dirty="0"/>
              <a:t>n</a:t>
            </a:r>
            <a:r>
              <a:rPr lang="en-CH" dirty="0"/>
              <a:t>g </a:t>
            </a:r>
            <a:r>
              <a:rPr lang="en-US" dirty="0"/>
              <a:t>s</a:t>
            </a:r>
            <a:r>
              <a:rPr lang="en-CH" dirty="0" err="1"/>
              <a:t>ensiti</a:t>
            </a:r>
            <a:r>
              <a:rPr lang="en-US" dirty="0"/>
              <a:t>v</a:t>
            </a:r>
            <a:r>
              <a:rPr lang="en-CH" dirty="0" err="1"/>
              <a:t>i</a:t>
            </a:r>
            <a:r>
              <a:rPr lang="en-US" dirty="0"/>
              <a:t>t</a:t>
            </a:r>
            <a:r>
              <a:rPr lang="en-CH" dirty="0"/>
              <a:t>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2F41D-551E-4201-BAB8-0C1B5AF9A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EE21-12FB-43BD-A778-3E1220921173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63F3A06-FD09-4D7F-8B87-0ABCE141A3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1665" y="1447800"/>
            <a:ext cx="993066" cy="3059900"/>
          </a:xfrm>
          <a:prstGeom prst="rect">
            <a:avLst/>
          </a:prstGeom>
        </p:spPr>
      </p:pic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1E6C8E95-66A5-4292-9CEE-EC5024FCAE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061"/>
          <a:stretch/>
        </p:blipFill>
        <p:spPr>
          <a:xfrm>
            <a:off x="2183294" y="838200"/>
            <a:ext cx="2004449" cy="4088747"/>
          </a:xfrm>
          <a:prstGeom prst="rect">
            <a:avLst/>
          </a:prstGeom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A9F16DE5-4EFF-4727-97EF-458BE6430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1704" y="914400"/>
            <a:ext cx="3047629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</a:rPr>
              <a:t>M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CH" dirty="0">
                <a:solidFill>
                  <a:srgbClr val="000000"/>
                </a:solidFill>
              </a:rPr>
              <a:t>E-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CH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CH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CH" dirty="0" err="1">
                <a:solidFill>
                  <a:srgbClr val="000000"/>
                </a:solidFill>
              </a:rPr>
              <a:t>MnAs</a:t>
            </a:r>
            <a:r>
              <a:rPr lang="en-CH" dirty="0">
                <a:solidFill>
                  <a:srgbClr val="000000"/>
                </a:solidFill>
              </a:rPr>
              <a:t>-tipped N</a:t>
            </a:r>
            <a:r>
              <a:rPr lang="en-US" dirty="0">
                <a:solidFill>
                  <a:srgbClr val="000000"/>
                </a:solidFill>
              </a:rPr>
              <a:t>W</a:t>
            </a:r>
            <a:r>
              <a:rPr lang="en-CH" dirty="0">
                <a:solidFill>
                  <a:srgbClr val="000000"/>
                </a:solidFill>
              </a:rPr>
              <a:t>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Text Box 9">
            <a:extLst>
              <a:ext uri="{FF2B5EF4-FFF2-40B4-BE49-F238E27FC236}">
                <a16:creationId xmlns:a16="http://schemas.microsoft.com/office/drawing/2014/main" id="{509DBDB5-85F2-47E8-AD5F-B287A7BEC3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797" y="914400"/>
            <a:ext cx="217880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F</a:t>
            </a:r>
            <a:r>
              <a:rPr lang="en-CH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B</a:t>
            </a:r>
            <a:r>
              <a:rPr lang="en-CH" dirty="0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D</a:t>
            </a:r>
            <a:r>
              <a:rPr lang="en-CH" dirty="0">
                <a:solidFill>
                  <a:srgbClr val="000000"/>
                </a:solidFill>
              </a:rPr>
              <a:t>-</a:t>
            </a:r>
            <a:r>
              <a:rPr lang="en-US" dirty="0">
                <a:solidFill>
                  <a:srgbClr val="000000"/>
                </a:solidFill>
              </a:rPr>
              <a:t>g</a:t>
            </a:r>
            <a:r>
              <a:rPr lang="en-CH" dirty="0">
                <a:solidFill>
                  <a:srgbClr val="000000"/>
                </a:solidFill>
              </a:rPr>
              <a:t>r</a:t>
            </a:r>
            <a:r>
              <a:rPr lang="en-US" dirty="0">
                <a:solidFill>
                  <a:srgbClr val="000000"/>
                </a:solidFill>
              </a:rPr>
              <a:t>o</a:t>
            </a:r>
            <a:r>
              <a:rPr lang="en-CH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C</a:t>
            </a:r>
            <a:r>
              <a:rPr lang="en-CH" dirty="0">
                <a:solidFill>
                  <a:srgbClr val="000000"/>
                </a:solidFill>
              </a:rPr>
              <a:t>o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W</a:t>
            </a:r>
            <a:r>
              <a:rPr lang="en-US" dirty="0">
                <a:solidFill>
                  <a:srgbClr val="000000"/>
                </a:solidFill>
              </a:rPr>
              <a:t>s</a:t>
            </a:r>
          </a:p>
        </p:txBody>
      </p:sp>
      <p:sp>
        <p:nvSpPr>
          <p:cNvPr id="17" name="Text Box 9">
            <a:extLst>
              <a:ext uri="{FF2B5EF4-FFF2-40B4-BE49-F238E27FC236}">
                <a16:creationId xmlns:a16="http://schemas.microsoft.com/office/drawing/2014/main" id="{8D20D957-DBE4-4412-A35A-2EBB9367C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618" y="6507720"/>
            <a:ext cx="4132798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K</a:t>
            </a:r>
            <a:r>
              <a:rPr lang="en-CH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r</a:t>
            </a:r>
            <a:r>
              <a:rPr lang="en-CH" dirty="0">
                <a:solidFill>
                  <a:srgbClr val="000000"/>
                </a:solidFill>
              </a:rPr>
              <a:t>t</a:t>
            </a:r>
            <a:r>
              <a:rPr lang="en-US" dirty="0">
                <a:solidFill>
                  <a:srgbClr val="000000"/>
                </a:solidFill>
              </a:rPr>
              <a:t>l</a:t>
            </a:r>
            <a:r>
              <a:rPr lang="en-CH" dirty="0">
                <a:solidFill>
                  <a:srgbClr val="000000"/>
                </a:solidFill>
              </a:rPr>
              <a:t>e</a:t>
            </a:r>
            <a:r>
              <a:rPr lang="en-US" dirty="0">
                <a:solidFill>
                  <a:srgbClr val="000000"/>
                </a:solidFill>
              </a:rPr>
              <a:t>y</a:t>
            </a:r>
            <a:r>
              <a:rPr lang="en-CH" dirty="0">
                <a:solidFill>
                  <a:srgbClr val="000000"/>
                </a:solidFill>
              </a:rPr>
              <a:t>, </a:t>
            </a:r>
            <a:r>
              <a:rPr lang="en-US" i="1" dirty="0">
                <a:solidFill>
                  <a:srgbClr val="000000"/>
                </a:solidFill>
              </a:rPr>
              <a:t>R</a:t>
            </a:r>
            <a:r>
              <a:rPr lang="en-CH" i="1" dirty="0">
                <a:solidFill>
                  <a:srgbClr val="000000"/>
                </a:solidFill>
              </a:rPr>
              <a:t>e</a:t>
            </a:r>
            <a:r>
              <a:rPr lang="en-US" i="1" dirty="0">
                <a:solidFill>
                  <a:srgbClr val="000000"/>
                </a:solidFill>
              </a:rPr>
              <a:t>p</a:t>
            </a:r>
            <a:r>
              <a:rPr lang="en-CH" i="1" dirty="0">
                <a:solidFill>
                  <a:srgbClr val="000000"/>
                </a:solidFill>
              </a:rPr>
              <a:t>. Prog. Phys.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CH" b="1" dirty="0">
                <a:solidFill>
                  <a:srgbClr val="000000"/>
                </a:solidFill>
              </a:rPr>
              <a:t>73</a:t>
            </a:r>
            <a:r>
              <a:rPr lang="en-CH" dirty="0">
                <a:solidFill>
                  <a:srgbClr val="000000"/>
                </a:solidFill>
              </a:rPr>
              <a:t>, 126501 (2010)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Text Box 9">
            <a:extLst>
              <a:ext uri="{FF2B5EF4-FFF2-40B4-BE49-F238E27FC236}">
                <a16:creationId xmlns:a16="http://schemas.microsoft.com/office/drawing/2014/main" id="{E1727DAE-D676-41A7-BDA4-21F8BB54E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0200" y="4445675"/>
            <a:ext cx="2090637" cy="20313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250 nm tip diameter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u="sng" dirty="0">
                <a:solidFill>
                  <a:srgbClr val="000000"/>
                </a:solidFill>
              </a:rPr>
              <a:t>At 250 </a:t>
            </a:r>
            <a:r>
              <a:rPr lang="en-US" u="sng" dirty="0">
                <a:solidFill>
                  <a:srgbClr val="000000"/>
                </a:solidFill>
              </a:rPr>
              <a:t>n</a:t>
            </a:r>
            <a:r>
              <a:rPr lang="en-CH" u="sng" dirty="0">
                <a:solidFill>
                  <a:srgbClr val="000000"/>
                </a:solidFill>
              </a:rPr>
              <a:t>m </a:t>
            </a:r>
            <a:r>
              <a:rPr lang="en-US" u="sng" dirty="0">
                <a:solidFill>
                  <a:srgbClr val="000000"/>
                </a:solidFill>
              </a:rPr>
              <a:t>s</a:t>
            </a:r>
            <a:r>
              <a:rPr lang="en-CH" u="sng" dirty="0">
                <a:solidFill>
                  <a:srgbClr val="000000"/>
                </a:solidFill>
              </a:rPr>
              <a:t>p</a:t>
            </a:r>
            <a:r>
              <a:rPr lang="en-US" u="sng" dirty="0">
                <a:solidFill>
                  <a:srgbClr val="000000"/>
                </a:solidFill>
              </a:rPr>
              <a:t>a</a:t>
            </a:r>
            <a:r>
              <a:rPr lang="en-CH" u="sng" dirty="0">
                <a:solidFill>
                  <a:srgbClr val="000000"/>
                </a:solidFill>
              </a:rPr>
              <a:t>c</a:t>
            </a:r>
            <a:r>
              <a:rPr lang="en-US" u="sng" dirty="0" err="1">
                <a:solidFill>
                  <a:srgbClr val="000000"/>
                </a:solidFill>
              </a:rPr>
              <a:t>i</a:t>
            </a:r>
            <a:r>
              <a:rPr lang="en-CH" u="sng" dirty="0">
                <a:solidFill>
                  <a:srgbClr val="000000"/>
                </a:solidFill>
              </a:rPr>
              <a:t>n</a:t>
            </a:r>
            <a:r>
              <a:rPr lang="en-US" u="sng" dirty="0">
                <a:solidFill>
                  <a:srgbClr val="000000"/>
                </a:solidFill>
              </a:rPr>
              <a:t>g</a:t>
            </a:r>
            <a:r>
              <a:rPr lang="en-CH" u="sng" dirty="0">
                <a:solidFill>
                  <a:srgbClr val="000000"/>
                </a:solidFill>
              </a:rPr>
              <a:t>:</a:t>
            </a:r>
            <a:endParaRPr lang="en-US" u="sng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</a:rPr>
              <a:t>M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50 </a:t>
            </a:r>
            <a:r>
              <a:rPr lang="en-US" dirty="0">
                <a:solidFill>
                  <a:srgbClr val="000000"/>
                </a:solidFill>
              </a:rPr>
              <a:t>µ</a:t>
            </a:r>
            <a:r>
              <a:rPr lang="en-US" baseline="-25000" dirty="0">
                <a:solidFill>
                  <a:srgbClr val="000000"/>
                </a:solidFill>
              </a:rPr>
              <a:t>B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  <a:sym typeface="Symbol" panose="05050102010706020507" pitchFamily="18" charset="2"/>
              </a:rPr>
              <a:t>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1 </a:t>
            </a:r>
            <a:r>
              <a:rPr lang="en-US" dirty="0">
                <a:solidFill>
                  <a:srgbClr val="000000"/>
                </a:solidFill>
              </a:rPr>
              <a:t>µ</a:t>
            </a:r>
            <a:r>
              <a:rPr lang="en-CH" dirty="0">
                <a:solidFill>
                  <a:srgbClr val="000000"/>
                </a:solidFill>
                <a:sym typeface="Symbol" panose="05050102010706020507" pitchFamily="18" charset="2"/>
              </a:rPr>
              <a:t></a:t>
            </a:r>
            <a:r>
              <a:rPr lang="en-CH" baseline="-25000" dirty="0">
                <a:solidFill>
                  <a:srgbClr val="000000"/>
                </a:solidFill>
              </a:rPr>
              <a:t>0 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</a:t>
            </a:r>
            <a:r>
              <a:rPr lang="en-US" dirty="0">
                <a:solidFill>
                  <a:srgbClr val="000000"/>
                </a:solidFill>
              </a:rPr>
              <a:t>10</a:t>
            </a:r>
            <a:r>
              <a:rPr lang="en-CH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A</a:t>
            </a:r>
            <a:r>
              <a:rPr lang="en-CH" baseline="-25000" dirty="0">
                <a:solidFill>
                  <a:srgbClr val="000000"/>
                </a:solidFill>
              </a:rPr>
              <a:t> 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89F6B89B-C879-4609-AA30-05B8239AC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5127" y="4445675"/>
            <a:ext cx="2106153" cy="20313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100 nm tip diameter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u="sng" dirty="0">
                <a:solidFill>
                  <a:srgbClr val="000000"/>
                </a:solidFill>
              </a:rPr>
              <a:t>At 10</a:t>
            </a:r>
            <a:r>
              <a:rPr lang="en-CH" u="sng" dirty="0">
                <a:solidFill>
                  <a:srgbClr val="000000"/>
                </a:solidFill>
              </a:rPr>
              <a:t>0 </a:t>
            </a:r>
            <a:r>
              <a:rPr lang="en-US" u="sng" dirty="0">
                <a:solidFill>
                  <a:srgbClr val="000000"/>
                </a:solidFill>
              </a:rPr>
              <a:t>n</a:t>
            </a:r>
            <a:r>
              <a:rPr lang="en-CH" u="sng" dirty="0">
                <a:solidFill>
                  <a:srgbClr val="000000"/>
                </a:solidFill>
              </a:rPr>
              <a:t>m </a:t>
            </a:r>
            <a:r>
              <a:rPr lang="en-US" u="sng" dirty="0">
                <a:solidFill>
                  <a:srgbClr val="000000"/>
                </a:solidFill>
              </a:rPr>
              <a:t>s</a:t>
            </a:r>
            <a:r>
              <a:rPr lang="en-CH" u="sng" dirty="0">
                <a:solidFill>
                  <a:srgbClr val="000000"/>
                </a:solidFill>
              </a:rPr>
              <a:t>p</a:t>
            </a:r>
            <a:r>
              <a:rPr lang="en-US" u="sng" dirty="0">
                <a:solidFill>
                  <a:srgbClr val="000000"/>
                </a:solidFill>
              </a:rPr>
              <a:t>a</a:t>
            </a:r>
            <a:r>
              <a:rPr lang="en-CH" u="sng" dirty="0">
                <a:solidFill>
                  <a:srgbClr val="000000"/>
                </a:solidFill>
              </a:rPr>
              <a:t>c</a:t>
            </a:r>
            <a:r>
              <a:rPr lang="en-US" u="sng" dirty="0" err="1">
                <a:solidFill>
                  <a:srgbClr val="000000"/>
                </a:solidFill>
              </a:rPr>
              <a:t>i</a:t>
            </a:r>
            <a:r>
              <a:rPr lang="en-CH" u="sng" dirty="0">
                <a:solidFill>
                  <a:srgbClr val="000000"/>
                </a:solidFill>
              </a:rPr>
              <a:t>n</a:t>
            </a:r>
            <a:r>
              <a:rPr lang="en-US" u="sng" dirty="0">
                <a:solidFill>
                  <a:srgbClr val="000000"/>
                </a:solidFill>
              </a:rPr>
              <a:t>g</a:t>
            </a:r>
            <a:r>
              <a:rPr lang="en-CH" u="sng" dirty="0">
                <a:solidFill>
                  <a:srgbClr val="000000"/>
                </a:solidFill>
              </a:rPr>
              <a:t>:</a:t>
            </a:r>
            <a:endParaRPr lang="en-US" u="sng" dirty="0">
              <a:solidFill>
                <a:srgbClr val="000000"/>
              </a:solidFill>
            </a:endParaRP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</a:rPr>
              <a:t>M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60 </a:t>
            </a:r>
            <a:r>
              <a:rPr lang="en-US" dirty="0">
                <a:solidFill>
                  <a:srgbClr val="000000"/>
                </a:solidFill>
              </a:rPr>
              <a:t>µ</a:t>
            </a:r>
            <a:r>
              <a:rPr lang="en-US" baseline="-25000" dirty="0">
                <a:solidFill>
                  <a:srgbClr val="000000"/>
                </a:solidFill>
              </a:rPr>
              <a:t>B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CH" dirty="0">
                <a:solidFill>
                  <a:srgbClr val="000000"/>
                </a:solidFill>
                <a:sym typeface="Symbol" panose="05050102010706020507" pitchFamily="18" charset="2"/>
              </a:rPr>
              <a:t>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6 </a:t>
            </a:r>
            <a:r>
              <a:rPr lang="en-US" dirty="0">
                <a:solidFill>
                  <a:srgbClr val="000000"/>
                </a:solidFill>
              </a:rPr>
              <a:t>µ</a:t>
            </a:r>
            <a:r>
              <a:rPr lang="en-CH" dirty="0">
                <a:solidFill>
                  <a:srgbClr val="000000"/>
                </a:solidFill>
                <a:sym typeface="Symbol" panose="05050102010706020507" pitchFamily="18" charset="2"/>
              </a:rPr>
              <a:t></a:t>
            </a:r>
            <a:r>
              <a:rPr lang="en-CH" baseline="-25000" dirty="0">
                <a:solidFill>
                  <a:srgbClr val="000000"/>
                </a:solidFill>
              </a:rPr>
              <a:t>0 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sym typeface="Symbol" panose="05050102010706020507" pitchFamily="18" charset="2"/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m</a:t>
            </a:r>
            <a:r>
              <a:rPr lang="en-US" baseline="-25000" dirty="0" err="1">
                <a:solidFill>
                  <a:srgbClr val="000000"/>
                </a:solidFill>
              </a:rPr>
              <a:t>i</a:t>
            </a:r>
            <a:r>
              <a:rPr lang="en-CH" baseline="-25000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 = 8 </a:t>
            </a:r>
            <a:r>
              <a:rPr lang="en-US" dirty="0">
                <a:solidFill>
                  <a:srgbClr val="000000"/>
                </a:solidFill>
              </a:rPr>
              <a:t>n</a:t>
            </a:r>
            <a:r>
              <a:rPr lang="en-CH" dirty="0">
                <a:solidFill>
                  <a:srgbClr val="000000"/>
                </a:solidFill>
              </a:rPr>
              <a:t>A</a:t>
            </a:r>
            <a:r>
              <a:rPr lang="en-CH" baseline="-25000" dirty="0">
                <a:solidFill>
                  <a:srgbClr val="000000"/>
                </a:solidFill>
              </a:rPr>
              <a:t> </a:t>
            </a:r>
            <a:r>
              <a:rPr lang="en-CH" dirty="0">
                <a:solidFill>
                  <a:srgbClr val="000000"/>
                </a:solidFill>
              </a:rPr>
              <a:t>/(</a:t>
            </a:r>
            <a:r>
              <a:rPr lang="en-US" dirty="0">
                <a:solidFill>
                  <a:srgbClr val="000000"/>
                </a:solidFill>
              </a:rPr>
              <a:t>H</a:t>
            </a:r>
            <a:r>
              <a:rPr lang="en-CH" dirty="0">
                <a:solidFill>
                  <a:srgbClr val="000000"/>
                </a:solidFill>
              </a:rPr>
              <a:t>z)</a:t>
            </a:r>
            <a:r>
              <a:rPr lang="en-CH" baseline="30000" dirty="0">
                <a:solidFill>
                  <a:srgbClr val="000000"/>
                </a:solidFill>
              </a:rPr>
              <a:t>1/2</a:t>
            </a:r>
          </a:p>
        </p:txBody>
      </p:sp>
    </p:spTree>
    <p:extLst>
      <p:ext uri="{BB962C8B-B14F-4D97-AF65-F5344CB8AC3E}">
        <p14:creationId xmlns:p14="http://schemas.microsoft.com/office/powerpoint/2010/main" val="4811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7206E-2458-4A8C-BFBB-6116F9A57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/>
              <a:t>NW MFM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2215CB-E737-461D-8F43-C1D83B94B0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80737" y="1367333"/>
            <a:ext cx="4782526" cy="122346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973FE-9A4D-4D15-9E6C-DE5A3292F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EBEE21-12FB-43BD-A778-3E1220921173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D67E98-972F-4489-8881-CAE7C1627EDC}"/>
              </a:ext>
            </a:extLst>
          </p:cNvPr>
          <p:cNvSpPr txBox="1"/>
          <p:nvPr/>
        </p:nvSpPr>
        <p:spPr>
          <a:xfrm>
            <a:off x="6096000" y="2129333"/>
            <a:ext cx="480901" cy="32316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de-DE" dirty="0"/>
              <a:t>1 µm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7804BE-6668-4014-AABE-746CF7B67B49}"/>
              </a:ext>
            </a:extLst>
          </p:cNvPr>
          <p:cNvSpPr txBox="1"/>
          <p:nvPr/>
        </p:nvSpPr>
        <p:spPr>
          <a:xfrm>
            <a:off x="4459918" y="1859171"/>
            <a:ext cx="224164" cy="323165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r>
              <a:rPr lang="en-CH" dirty="0"/>
              <a:t>P</a:t>
            </a:r>
            <a:r>
              <a:rPr lang="en-US" dirty="0"/>
              <a:t>y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F55DD414-9310-4B1B-82F5-75F4F0EFF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5526" y="6498000"/>
            <a:ext cx="4772973" cy="36933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defTabSz="4572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M</a:t>
            </a:r>
            <a:r>
              <a:rPr lang="en-CH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t</a:t>
            </a:r>
            <a:r>
              <a:rPr lang="en-CH" dirty="0">
                <a:solidFill>
                  <a:srgbClr val="000000"/>
                </a:solidFill>
              </a:rPr>
              <a:t>t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CH" dirty="0">
                <a:solidFill>
                  <a:srgbClr val="000000"/>
                </a:solidFill>
              </a:rPr>
              <a:t>a</a:t>
            </a:r>
            <a:r>
              <a:rPr lang="en-US" dirty="0">
                <a:solidFill>
                  <a:srgbClr val="000000"/>
                </a:solidFill>
              </a:rPr>
              <a:t>t et al., </a:t>
            </a:r>
            <a:r>
              <a:rPr lang="en-US" i="1" dirty="0">
                <a:solidFill>
                  <a:srgbClr val="000000"/>
                </a:solidFill>
              </a:rPr>
              <a:t>P</a:t>
            </a:r>
            <a:r>
              <a:rPr lang="en-CH" i="1" dirty="0" err="1">
                <a:solidFill>
                  <a:srgbClr val="000000"/>
                </a:solidFill>
              </a:rPr>
              <a:t>hys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CH" i="1" dirty="0">
                <a:solidFill>
                  <a:srgbClr val="000000"/>
                </a:solidFill>
              </a:rPr>
              <a:t> Rev. Appl. </a:t>
            </a:r>
            <a:r>
              <a:rPr lang="en-CH" b="1" dirty="0">
                <a:solidFill>
                  <a:srgbClr val="000000"/>
                </a:solidFill>
              </a:rPr>
              <a:t>13</a:t>
            </a:r>
            <a:r>
              <a:rPr lang="en-US" dirty="0">
                <a:solidFill>
                  <a:srgbClr val="000000"/>
                </a:solidFill>
              </a:rPr>
              <a:t>, 0</a:t>
            </a:r>
            <a:r>
              <a:rPr lang="en-CH" dirty="0">
                <a:solidFill>
                  <a:srgbClr val="000000"/>
                </a:solidFill>
              </a:rPr>
              <a:t>44043</a:t>
            </a:r>
            <a:r>
              <a:rPr lang="en-US" dirty="0">
                <a:solidFill>
                  <a:srgbClr val="000000"/>
                </a:solidFill>
              </a:rPr>
              <a:t> (202</a:t>
            </a:r>
            <a:r>
              <a:rPr lang="en-CH" dirty="0">
                <a:solidFill>
                  <a:srgbClr val="000000"/>
                </a:solidFill>
              </a:rPr>
              <a:t>0</a:t>
            </a:r>
            <a:r>
              <a:rPr lang="en-US" dirty="0">
                <a:solidFill>
                  <a:srgbClr val="000000"/>
                </a:solidFill>
              </a:rPr>
              <a:t>).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AADB4C-801A-4EA2-BD72-490C8E45AA59}"/>
              </a:ext>
            </a:extLst>
          </p:cNvPr>
          <p:cNvGrpSpPr/>
          <p:nvPr/>
        </p:nvGrpSpPr>
        <p:grpSpPr>
          <a:xfrm>
            <a:off x="268093" y="3054350"/>
            <a:ext cx="8817291" cy="2801382"/>
            <a:chOff x="268093" y="3054350"/>
            <a:chExt cx="8817291" cy="28013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AB2400A-3122-41A5-8817-F0A11500F2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50193"/>
            <a:stretch/>
          </p:blipFill>
          <p:spPr>
            <a:xfrm>
              <a:off x="304800" y="3276600"/>
              <a:ext cx="8780584" cy="2133600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FC85926-2DE5-4B13-8BCA-50029674AD35}"/>
                </a:ext>
              </a:extLst>
            </p:cNvPr>
            <p:cNvSpPr/>
            <p:nvPr/>
          </p:nvSpPr>
          <p:spPr>
            <a:xfrm>
              <a:off x="5382986" y="5334000"/>
              <a:ext cx="685800" cy="52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D400D4C-DE27-440E-B927-A33B28E09485}"/>
                </a:ext>
              </a:extLst>
            </p:cNvPr>
            <p:cNvSpPr/>
            <p:nvPr/>
          </p:nvSpPr>
          <p:spPr>
            <a:xfrm>
              <a:off x="2590800" y="5320398"/>
              <a:ext cx="685800" cy="52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1B3F724-C4FB-4AEC-9BD5-1FD58104494E}"/>
                </a:ext>
              </a:extLst>
            </p:cNvPr>
            <p:cNvSpPr/>
            <p:nvPr/>
          </p:nvSpPr>
          <p:spPr>
            <a:xfrm>
              <a:off x="268093" y="5149334"/>
              <a:ext cx="685800" cy="5217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9224E7E2-B371-4C03-9BB5-31E64EA64532}"/>
                </a:ext>
              </a:extLst>
            </p:cNvPr>
            <p:cNvSpPr/>
            <p:nvPr/>
          </p:nvSpPr>
          <p:spPr>
            <a:xfrm>
              <a:off x="386443" y="3209732"/>
              <a:ext cx="315686" cy="4385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6DF967A-AEF9-4007-A9A0-F6EC089837EA}"/>
                </a:ext>
              </a:extLst>
            </p:cNvPr>
            <p:cNvSpPr/>
            <p:nvPr/>
          </p:nvSpPr>
          <p:spPr>
            <a:xfrm>
              <a:off x="2948214" y="3054350"/>
              <a:ext cx="315686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664BF01-476D-4F6E-B1DA-FE475406B7A6}"/>
                </a:ext>
              </a:extLst>
            </p:cNvPr>
            <p:cNvSpPr/>
            <p:nvPr/>
          </p:nvSpPr>
          <p:spPr>
            <a:xfrm>
              <a:off x="5707463" y="3131802"/>
              <a:ext cx="315686" cy="46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9359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MBE-grown GaAs/</a:t>
            </a:r>
            <a:r>
              <a:rPr lang="en-US" dirty="0" err="1"/>
              <a:t>AlGaAs</a:t>
            </a:r>
            <a:r>
              <a:rPr lang="en-US" dirty="0"/>
              <a:t> nanowires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662" y="1640667"/>
            <a:ext cx="6600676" cy="3576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643" r="-2"/>
          <a:stretch/>
        </p:blipFill>
        <p:spPr>
          <a:xfrm>
            <a:off x="3905849" y="5711080"/>
            <a:ext cx="1332301" cy="64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602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MBE-grown GaAs/</a:t>
            </a:r>
            <a:r>
              <a:rPr lang="en-US" dirty="0" err="1"/>
              <a:t>AlGaAs</a:t>
            </a:r>
            <a:r>
              <a:rPr lang="en-US" dirty="0"/>
              <a:t> nanowires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781" y="1588867"/>
            <a:ext cx="6620438" cy="368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1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4800599" y="1107787"/>
                <a:ext cx="3733801" cy="17113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it-IT" b="1" dirty="0"/>
                  <a:t>Equation of motion</a:t>
                </a:r>
                <a:br>
                  <a:rPr lang="it-IT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̇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)+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it-IT" dirty="0"/>
                </a:br>
                <a:br>
                  <a:rPr lang="it-IT" dirty="0"/>
                </a:br>
                <a:r>
                  <a:rPr lang="en-US" dirty="0"/>
                  <a:t> </a:t>
                </a:r>
                <a:endParaRPr lang="en-US" baseline="30000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599" y="1107787"/>
                <a:ext cx="3733801" cy="17113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118356"/>
            <a:ext cx="8305800" cy="567444"/>
          </a:xfrm>
        </p:spPr>
        <p:txBody>
          <a:bodyPr/>
          <a:lstStyle/>
          <a:p>
            <a:r>
              <a:rPr lang="it-IT" dirty="0"/>
              <a:t>Linear Response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838200" y="887798"/>
          <a:ext cx="3706813" cy="297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1" name="Graph" r:id="rId4" imgW="3706920" imgH="2979000" progId="Origin50.Graph">
                  <p:embed/>
                </p:oleObj>
              </mc:Choice>
              <mc:Fallback>
                <p:oleObj name="Graph" r:id="rId4" imgW="3706920" imgH="2979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887798"/>
                        <a:ext cx="3706813" cy="297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65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9" name="Rectangle 8"/>
              <p:cNvSpPr/>
              <p:nvPr/>
            </p:nvSpPr>
            <p:spPr>
              <a:xfrm>
                <a:off x="2286000" y="1905000"/>
                <a:ext cx="4267200" cy="42460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it-IT" b="1" dirty="0"/>
                  <a:t>Duffing Equation</a:t>
                </a:r>
                <a:br>
                  <a:rPr lang="it-IT" b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̇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it-IT" dirty="0"/>
                </a:br>
                <a:br>
                  <a:rPr lang="it-IT" dirty="0"/>
                </a:br>
                <a:r>
                  <a:rPr lang="it-IT" b="1" dirty="0"/>
                  <a:t>positive</a:t>
                </a:r>
                <a:r>
                  <a:rPr lang="it-IT" dirty="0"/>
                  <a:t> (negative) </a:t>
                </a:r>
                <a:r>
                  <a:rPr lang="el-GR" dirty="0"/>
                  <a:t>α</a:t>
                </a:r>
                <a:r>
                  <a:rPr lang="it-IT" dirty="0"/>
                  <a:t> could be seen as a </a:t>
                </a:r>
                <a:r>
                  <a:rPr lang="it-IT" b="1" dirty="0"/>
                  <a:t>hardening</a:t>
                </a:r>
                <a:r>
                  <a:rPr lang="it-IT" dirty="0"/>
                  <a:t> (softening) of the spring constant</a:t>
                </a: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𝛾</m:t>
                      </m:r>
                      <m:acc>
                        <m:accPr>
                          <m:chr m:val="̇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d>
                        <m:d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  <m:sup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𝛼</m:t>
                      </m:r>
                      <m:sSup>
                        <m:s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))=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US" dirty="0"/>
                </a:br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𝜓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br>
                  <a:rPr lang="it-IT" dirty="0"/>
                </a:br>
                <a:endParaRPr lang="it-IT" dirty="0"/>
              </a:p>
            </p:txBody>
          </p:sp>
        </mc:Choice>
        <mc:Fallback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905000"/>
                <a:ext cx="4267200" cy="424609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le 3"/>
          <p:cNvSpPr/>
          <p:nvPr/>
        </p:nvSpPr>
        <p:spPr>
          <a:xfrm>
            <a:off x="4876800" y="2407543"/>
            <a:ext cx="762000" cy="403860"/>
          </a:xfrm>
          <a:prstGeom prst="roundRect">
            <a:avLst/>
          </a:prstGeom>
          <a:solidFill>
            <a:srgbClr val="D549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118356"/>
            <a:ext cx="8305800" cy="567444"/>
          </a:xfrm>
        </p:spPr>
        <p:txBody>
          <a:bodyPr/>
          <a:lstStyle/>
          <a:p>
            <a:r>
              <a:rPr lang="it-IT" dirty="0"/>
              <a:t>Duffing Oscillator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468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4685109" y="1652939"/>
                <a:ext cx="4267200" cy="38779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it-IT" b="1" dirty="0"/>
                  <a:t>Duffing Equation</a:t>
                </a:r>
                <a:br>
                  <a:rPr lang="it-IT" b="1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br>
                  <a:rPr lang="it-IT" dirty="0"/>
                </a:br>
                <a:br>
                  <a:rPr lang="it-IT" dirty="0"/>
                </a:br>
                <a:endParaRPr lang="it-IT" dirty="0"/>
              </a:p>
              <a:p>
                <a:pPr algn="ctr">
                  <a:lnSpc>
                    <a:spcPct val="150000"/>
                  </a:lnSpc>
                </a:pPr>
                <a:r>
                  <a:rPr lang="it-IT" b="1" dirty="0"/>
                  <a:t>Bistable solution!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it-IT" dirty="0"/>
                  <a:t>The jumping point depends on the history of the resonator</a:t>
                </a:r>
                <a:endParaRPr lang="it-IT" baseline="30000" dirty="0"/>
              </a:p>
              <a:p>
                <a:pPr algn="ctr">
                  <a:lnSpc>
                    <a:spcPct val="150000"/>
                  </a:lnSpc>
                </a:pPr>
                <a:endParaRPr lang="en-US" baseline="300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109" y="1652939"/>
                <a:ext cx="4267200" cy="3877921"/>
              </a:xfrm>
              <a:prstGeom prst="rect">
                <a:avLst/>
              </a:prstGeom>
              <a:blipFill rotWithShape="0">
                <a:blip r:embed="rId3"/>
                <a:stretch>
                  <a:fillRect r="-1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118356"/>
            <a:ext cx="8305800" cy="567444"/>
          </a:xfrm>
        </p:spPr>
        <p:txBody>
          <a:bodyPr/>
          <a:lstStyle/>
          <a:p>
            <a:r>
              <a:rPr lang="it-IT" dirty="0"/>
              <a:t>Duffing Oscillator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mechanics of nanowires </a:t>
            </a:r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5933230"/>
              </p:ext>
            </p:extLst>
          </p:nvPr>
        </p:nvGraphicFramePr>
        <p:xfrm>
          <a:off x="838200" y="887798"/>
          <a:ext cx="3706813" cy="297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6" name="Graph" r:id="rId4" imgW="3706920" imgH="2979000" progId="Origin50.Graph">
                  <p:embed/>
                </p:oleObj>
              </mc:Choice>
              <mc:Fallback>
                <p:oleObj name="Graph" r:id="rId4" imgW="3706920" imgH="297900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8200" y="887798"/>
                        <a:ext cx="3706813" cy="297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889793" y="3597572"/>
          <a:ext cx="3603626" cy="29518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7" name="Graph" r:id="rId6" imgW="3598920" imgH="2947680" progId="Origin50.Graph">
                  <p:embed/>
                </p:oleObj>
              </mc:Choice>
              <mc:Fallback>
                <p:oleObj name="Graph" r:id="rId6" imgW="3598920" imgH="29476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89793" y="3597572"/>
                        <a:ext cx="3603626" cy="29518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545C8A-E3F1-4199-9C26-3F27013088C1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7540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Low-temperature scanning NW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BEE21-12FB-43BD-A778-3E1220921173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14" y="1143000"/>
            <a:ext cx="8821985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0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GroupPresentationTemplate">
  <a:themeElements>
    <a:clrScheme name="PoggioLab">
      <a:dk1>
        <a:srgbClr val="000000"/>
      </a:dk1>
      <a:lt1>
        <a:srgbClr val="FFFFFF"/>
      </a:lt1>
      <a:dk2>
        <a:srgbClr val="4F4F4F"/>
      </a:dk2>
      <a:lt2>
        <a:srgbClr val="B3B3B3"/>
      </a:lt2>
      <a:accent1>
        <a:srgbClr val="FF0303"/>
      </a:accent1>
      <a:accent2>
        <a:srgbClr val="4F81B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F7F7F"/>
      </a:hlink>
      <a:folHlink>
        <a:srgbClr val="7F7F7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2555</Words>
  <Application>Microsoft Office PowerPoint</Application>
  <PresentationFormat>On-screen Show (4:3)</PresentationFormat>
  <Paragraphs>201</Paragraphs>
  <Slides>37</Slides>
  <Notes>16</Notes>
  <HiddenSlides>0</HiddenSlides>
  <MMClips>1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Arial</vt:lpstr>
      <vt:lpstr>Calibri</vt:lpstr>
      <vt:lpstr>Cambria Math</vt:lpstr>
      <vt:lpstr>Symbol</vt:lpstr>
      <vt:lpstr>Times New Roman</vt:lpstr>
      <vt:lpstr>Titillium</vt:lpstr>
      <vt:lpstr>Titillium Bd</vt:lpstr>
      <vt:lpstr>Trebuchet MS</vt:lpstr>
      <vt:lpstr>Wingdings</vt:lpstr>
      <vt:lpstr>Office Theme</vt:lpstr>
      <vt:lpstr>1_Office Theme</vt:lpstr>
      <vt:lpstr>3_GroupPresentationTemplate</vt:lpstr>
      <vt:lpstr>Graph</vt:lpstr>
      <vt:lpstr>Mechanics of Nanowires</vt:lpstr>
      <vt:lpstr>Experimental Setup</vt:lpstr>
      <vt:lpstr>PowerPoint Presentation</vt:lpstr>
      <vt:lpstr>MBE-grown GaAs/AlGaAs nanowires</vt:lpstr>
      <vt:lpstr>MBE-grown GaAs/AlGaAs nanowires</vt:lpstr>
      <vt:lpstr>Linear Response</vt:lpstr>
      <vt:lpstr>Duffing Oscillator</vt:lpstr>
      <vt:lpstr>Duffing Oscillator</vt:lpstr>
      <vt:lpstr>Low-temperature scanning NW setup</vt:lpstr>
      <vt:lpstr>Low-temperature scanning NW setup</vt:lpstr>
      <vt:lpstr>Low-temperature scanning NW setup</vt:lpstr>
      <vt:lpstr>Mechanical modes</vt:lpstr>
      <vt:lpstr>Nanowire mode doublet</vt:lpstr>
      <vt:lpstr>Interferometric detection</vt:lpstr>
      <vt:lpstr>Interferometric measurement of NW motion</vt:lpstr>
      <vt:lpstr>Interferometric measurement of NW motion</vt:lpstr>
      <vt:lpstr>Interferometric measurement of NW motion</vt:lpstr>
      <vt:lpstr>Two-mode lateral force microscopy</vt:lpstr>
      <vt:lpstr>Nanowire mode doublet</vt:lpstr>
      <vt:lpstr>External Force</vt:lpstr>
      <vt:lpstr>External Force</vt:lpstr>
      <vt:lpstr>External Force</vt:lpstr>
      <vt:lpstr>External Force</vt:lpstr>
      <vt:lpstr>External Force</vt:lpstr>
      <vt:lpstr>In-plane spatial force derivatives </vt:lpstr>
      <vt:lpstr>NW scanning force microscopy</vt:lpstr>
      <vt:lpstr>NW scanning force microscopy</vt:lpstr>
      <vt:lpstr>NW scanning force microscopy: Friction</vt:lpstr>
      <vt:lpstr>Driving with AC voltage</vt:lpstr>
      <vt:lpstr>AC force fields</vt:lpstr>
      <vt:lpstr>NWs with magnetic tips</vt:lpstr>
      <vt:lpstr>Fully magnetic NWs</vt:lpstr>
      <vt:lpstr>Fully magnetic NWs</vt:lpstr>
      <vt:lpstr>Quantifying sensitivity</vt:lpstr>
      <vt:lpstr>Quantifying sensitivity</vt:lpstr>
      <vt:lpstr>Quantifying sensitivity</vt:lpstr>
      <vt:lpstr>NW MFM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He5user</dc:creator>
  <cp:lastModifiedBy>Martino Poggio</cp:lastModifiedBy>
  <cp:revision>360</cp:revision>
  <cp:lastPrinted>2015-09-01T09:14:53Z</cp:lastPrinted>
  <dcterms:created xsi:type="dcterms:W3CDTF">2014-07-29T12:39:16Z</dcterms:created>
  <dcterms:modified xsi:type="dcterms:W3CDTF">2024-12-04T08:20:35Z</dcterms:modified>
</cp:coreProperties>
</file>